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93" r:id="rId3"/>
    <p:sldId id="417" r:id="rId4"/>
    <p:sldId id="317" r:id="rId5"/>
    <p:sldId id="316" r:id="rId6"/>
    <p:sldId id="562" r:id="rId7"/>
    <p:sldId id="318" r:id="rId8"/>
    <p:sldId id="564" r:id="rId9"/>
    <p:sldId id="523" r:id="rId10"/>
    <p:sldId id="522" r:id="rId11"/>
    <p:sldId id="338" r:id="rId12"/>
    <p:sldId id="524" r:id="rId13"/>
    <p:sldId id="534" r:id="rId14"/>
    <p:sldId id="535" r:id="rId15"/>
    <p:sldId id="567" r:id="rId16"/>
    <p:sldId id="528" r:id="rId17"/>
    <p:sldId id="550" r:id="rId18"/>
    <p:sldId id="555" r:id="rId19"/>
    <p:sldId id="552" r:id="rId20"/>
    <p:sldId id="554" r:id="rId21"/>
    <p:sldId id="565" r:id="rId22"/>
    <p:sldId id="566" r:id="rId23"/>
    <p:sldId id="526" r:id="rId24"/>
    <p:sldId id="568" r:id="rId25"/>
    <p:sldId id="569" r:id="rId26"/>
    <p:sldId id="570" r:id="rId27"/>
    <p:sldId id="551" r:id="rId28"/>
    <p:sldId id="539" r:id="rId29"/>
    <p:sldId id="537" r:id="rId30"/>
    <p:sldId id="538" r:id="rId31"/>
    <p:sldId id="527" r:id="rId32"/>
    <p:sldId id="260" r:id="rId33"/>
    <p:sldId id="261" r:id="rId34"/>
    <p:sldId id="529" r:id="rId35"/>
    <p:sldId id="263" r:id="rId36"/>
    <p:sldId id="264" r:id="rId37"/>
    <p:sldId id="378" r:id="rId38"/>
    <p:sldId id="572" r:id="rId39"/>
    <p:sldId id="571" r:id="rId40"/>
    <p:sldId id="542" r:id="rId41"/>
    <p:sldId id="543" r:id="rId42"/>
    <p:sldId id="544" r:id="rId43"/>
    <p:sldId id="387" r:id="rId44"/>
    <p:sldId id="546" r:id="rId4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34"/>
    <p:restoredTop sz="94643"/>
  </p:normalViewPr>
  <p:slideViewPr>
    <p:cSldViewPr snapToGrid="0" snapToObjects="1">
      <p:cViewPr varScale="1">
        <p:scale>
          <a:sx n="89" d="100"/>
          <a:sy n="89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0B0C4-B9AB-4AF9-BD87-D6B80769DF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AAD9BF0-4BB1-4A50-A2F8-2C9DE572384F}">
      <dgm:prSet/>
      <dgm:spPr/>
      <dgm:t>
        <a:bodyPr/>
        <a:lstStyle/>
        <a:p>
          <a:r>
            <a:rPr lang="da-DK"/>
            <a:t>Hvor går netværkets grænser? </a:t>
          </a:r>
          <a:endParaRPr lang="en-US"/>
        </a:p>
      </dgm:t>
    </dgm:pt>
    <dgm:pt modelId="{7530B56D-EA57-4365-8FFB-93C806B8ECDE}" type="parTrans" cxnId="{3C136BA0-95D5-4B99-A578-F1F25B551277}">
      <dgm:prSet/>
      <dgm:spPr/>
      <dgm:t>
        <a:bodyPr/>
        <a:lstStyle/>
        <a:p>
          <a:endParaRPr lang="en-US"/>
        </a:p>
      </dgm:t>
    </dgm:pt>
    <dgm:pt modelId="{74DAFA7C-1166-4430-B208-D017E2E75D8E}" type="sibTrans" cxnId="{3C136BA0-95D5-4B99-A578-F1F25B551277}">
      <dgm:prSet/>
      <dgm:spPr/>
      <dgm:t>
        <a:bodyPr/>
        <a:lstStyle/>
        <a:p>
          <a:endParaRPr lang="en-US"/>
        </a:p>
      </dgm:t>
    </dgm:pt>
    <dgm:pt modelId="{249E79F3-4F5A-4C15-8D32-59073C29B4D8}">
      <dgm:prSet/>
      <dgm:spPr/>
      <dgm:t>
        <a:bodyPr/>
        <a:lstStyle/>
        <a:p>
          <a:r>
            <a:rPr lang="da-DK" dirty="0"/>
            <a:t>Approach I: link-</a:t>
          </a:r>
          <a:r>
            <a:rPr lang="da-DK" dirty="0" err="1"/>
            <a:t>tracing</a:t>
          </a:r>
          <a:endParaRPr lang="en-US" dirty="0"/>
        </a:p>
      </dgm:t>
    </dgm:pt>
    <dgm:pt modelId="{1418F97D-4D01-448D-AB5A-ACCC0E07838D}" type="parTrans" cxnId="{2E50BBD6-72C4-435C-9941-88710801559A}">
      <dgm:prSet/>
      <dgm:spPr/>
      <dgm:t>
        <a:bodyPr/>
        <a:lstStyle/>
        <a:p>
          <a:endParaRPr lang="en-US"/>
        </a:p>
      </dgm:t>
    </dgm:pt>
    <dgm:pt modelId="{B11350D0-A651-431B-AA84-91E5DA62DEA8}" type="sibTrans" cxnId="{2E50BBD6-72C4-435C-9941-88710801559A}">
      <dgm:prSet/>
      <dgm:spPr/>
      <dgm:t>
        <a:bodyPr/>
        <a:lstStyle/>
        <a:p>
          <a:endParaRPr lang="en-US"/>
        </a:p>
      </dgm:t>
    </dgm:pt>
    <dgm:pt modelId="{38DD09E4-1E84-45EF-BA2C-03FD200F8058}">
      <dgm:prSet/>
      <dgm:spPr/>
      <dgm:t>
        <a:bodyPr/>
        <a:lstStyle/>
        <a:p>
          <a:r>
            <a:rPr lang="da-DK"/>
            <a:t>”Skjulte” populationer</a:t>
          </a:r>
          <a:endParaRPr lang="en-US"/>
        </a:p>
      </dgm:t>
    </dgm:pt>
    <dgm:pt modelId="{01942198-5ED5-4C7C-879B-98308522A8B7}" type="parTrans" cxnId="{7F976804-4BC3-4D42-A61E-F9F6A2ADB937}">
      <dgm:prSet/>
      <dgm:spPr/>
      <dgm:t>
        <a:bodyPr/>
        <a:lstStyle/>
        <a:p>
          <a:endParaRPr lang="en-US"/>
        </a:p>
      </dgm:t>
    </dgm:pt>
    <dgm:pt modelId="{6537B356-B839-4252-8D76-280867692E15}" type="sibTrans" cxnId="{7F976804-4BC3-4D42-A61E-F9F6A2ADB937}">
      <dgm:prSet/>
      <dgm:spPr/>
      <dgm:t>
        <a:bodyPr/>
        <a:lstStyle/>
        <a:p>
          <a:endParaRPr lang="en-US"/>
        </a:p>
      </dgm:t>
    </dgm:pt>
    <dgm:pt modelId="{36A40D49-94E3-4FD5-84FB-465A7D6F2F31}">
      <dgm:prSet/>
      <dgm:spPr/>
      <dgm:t>
        <a:bodyPr/>
        <a:lstStyle/>
        <a:p>
          <a:r>
            <a:rPr lang="da-DK"/>
            <a:t>”Følg forbindelserne” som metodisk diktum</a:t>
          </a:r>
          <a:endParaRPr lang="en-US"/>
        </a:p>
      </dgm:t>
    </dgm:pt>
    <dgm:pt modelId="{D7E7D90B-DADE-41F4-A9D5-0DFE0E8B97ED}" type="parTrans" cxnId="{09ADBF77-079C-4F8C-A009-1C5112061926}">
      <dgm:prSet/>
      <dgm:spPr/>
      <dgm:t>
        <a:bodyPr/>
        <a:lstStyle/>
        <a:p>
          <a:endParaRPr lang="en-US"/>
        </a:p>
      </dgm:t>
    </dgm:pt>
    <dgm:pt modelId="{A0DEF01D-BC7D-4E0B-A022-E412628EF941}" type="sibTrans" cxnId="{09ADBF77-079C-4F8C-A009-1C5112061926}">
      <dgm:prSet/>
      <dgm:spPr/>
      <dgm:t>
        <a:bodyPr/>
        <a:lstStyle/>
        <a:p>
          <a:endParaRPr lang="en-US"/>
        </a:p>
      </dgm:t>
    </dgm:pt>
    <dgm:pt modelId="{0FB6F508-460B-41C6-B8D4-72AED958ABA3}" type="pres">
      <dgm:prSet presAssocID="{0E30B0C4-B9AB-4AF9-BD87-D6B80769DFFA}" presName="root" presStyleCnt="0">
        <dgm:presLayoutVars>
          <dgm:dir/>
          <dgm:resizeHandles val="exact"/>
        </dgm:presLayoutVars>
      </dgm:prSet>
      <dgm:spPr/>
    </dgm:pt>
    <dgm:pt modelId="{E01A1081-4C00-452F-80FA-99E60227C133}" type="pres">
      <dgm:prSet presAssocID="{3AAD9BF0-4BB1-4A50-A2F8-2C9DE572384F}" presName="compNode" presStyleCnt="0"/>
      <dgm:spPr/>
    </dgm:pt>
    <dgm:pt modelId="{7A64937B-9633-48F9-84D4-37526F9CB2CF}" type="pres">
      <dgm:prSet presAssocID="{3AAD9BF0-4BB1-4A50-A2F8-2C9DE572384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FCA54935-29BF-4740-91C3-A204B12A89D3}" type="pres">
      <dgm:prSet presAssocID="{3AAD9BF0-4BB1-4A50-A2F8-2C9DE572384F}" presName="spaceRect" presStyleCnt="0"/>
      <dgm:spPr/>
    </dgm:pt>
    <dgm:pt modelId="{2F8AB46C-1962-495D-8C1D-681380E0AC96}" type="pres">
      <dgm:prSet presAssocID="{3AAD9BF0-4BB1-4A50-A2F8-2C9DE572384F}" presName="textRect" presStyleLbl="revTx" presStyleIdx="0" presStyleCnt="4">
        <dgm:presLayoutVars>
          <dgm:chMax val="1"/>
          <dgm:chPref val="1"/>
        </dgm:presLayoutVars>
      </dgm:prSet>
      <dgm:spPr/>
    </dgm:pt>
    <dgm:pt modelId="{435030FD-7F40-4740-B0F9-C362FC443510}" type="pres">
      <dgm:prSet presAssocID="{74DAFA7C-1166-4430-B208-D017E2E75D8E}" presName="sibTrans" presStyleCnt="0"/>
      <dgm:spPr/>
    </dgm:pt>
    <dgm:pt modelId="{0B25DC96-3FEA-4FED-8225-749E721B0FE3}" type="pres">
      <dgm:prSet presAssocID="{249E79F3-4F5A-4C15-8D32-59073C29B4D8}" presName="compNode" presStyleCnt="0"/>
      <dgm:spPr/>
    </dgm:pt>
    <dgm:pt modelId="{CEEBB4E0-1DD0-4333-81D4-259CF677D9DB}" type="pres">
      <dgm:prSet presAssocID="{249E79F3-4F5A-4C15-8D32-59073C29B4D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A69CDC10-BAAB-42CB-B9C8-CFBF1011E5DF}" type="pres">
      <dgm:prSet presAssocID="{249E79F3-4F5A-4C15-8D32-59073C29B4D8}" presName="spaceRect" presStyleCnt="0"/>
      <dgm:spPr/>
    </dgm:pt>
    <dgm:pt modelId="{C63F928C-639C-4F17-B0A2-00C4A11EC6E4}" type="pres">
      <dgm:prSet presAssocID="{249E79F3-4F5A-4C15-8D32-59073C29B4D8}" presName="textRect" presStyleLbl="revTx" presStyleIdx="1" presStyleCnt="4">
        <dgm:presLayoutVars>
          <dgm:chMax val="1"/>
          <dgm:chPref val="1"/>
        </dgm:presLayoutVars>
      </dgm:prSet>
      <dgm:spPr/>
    </dgm:pt>
    <dgm:pt modelId="{BE3896A7-2158-4274-9B0E-46338195E2B5}" type="pres">
      <dgm:prSet presAssocID="{B11350D0-A651-431B-AA84-91E5DA62DEA8}" presName="sibTrans" presStyleCnt="0"/>
      <dgm:spPr/>
    </dgm:pt>
    <dgm:pt modelId="{C95D6DCC-D5B5-493A-9CA5-820D5A2965D1}" type="pres">
      <dgm:prSet presAssocID="{38DD09E4-1E84-45EF-BA2C-03FD200F8058}" presName="compNode" presStyleCnt="0"/>
      <dgm:spPr/>
    </dgm:pt>
    <dgm:pt modelId="{9F0E0CE0-C63F-406B-A507-43F4E724CD89}" type="pres">
      <dgm:prSet presAssocID="{38DD09E4-1E84-45EF-BA2C-03FD200F805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D57D2D38-BE8A-4F72-87B6-0255800016DF}" type="pres">
      <dgm:prSet presAssocID="{38DD09E4-1E84-45EF-BA2C-03FD200F8058}" presName="spaceRect" presStyleCnt="0"/>
      <dgm:spPr/>
    </dgm:pt>
    <dgm:pt modelId="{5F95593B-1B3A-4E25-9EAA-7941D4D233B5}" type="pres">
      <dgm:prSet presAssocID="{38DD09E4-1E84-45EF-BA2C-03FD200F8058}" presName="textRect" presStyleLbl="revTx" presStyleIdx="2" presStyleCnt="4">
        <dgm:presLayoutVars>
          <dgm:chMax val="1"/>
          <dgm:chPref val="1"/>
        </dgm:presLayoutVars>
      </dgm:prSet>
      <dgm:spPr/>
    </dgm:pt>
    <dgm:pt modelId="{8D9A6DCF-28AE-4FC6-942D-ED0E2C56203D}" type="pres">
      <dgm:prSet presAssocID="{6537B356-B839-4252-8D76-280867692E15}" presName="sibTrans" presStyleCnt="0"/>
      <dgm:spPr/>
    </dgm:pt>
    <dgm:pt modelId="{8014785C-53E4-4A6F-89CA-8DEEC3DB432C}" type="pres">
      <dgm:prSet presAssocID="{36A40D49-94E3-4FD5-84FB-465A7D6F2F31}" presName="compNode" presStyleCnt="0"/>
      <dgm:spPr/>
    </dgm:pt>
    <dgm:pt modelId="{52C77C64-EF1C-4444-B247-E5C2B7D7473D}" type="pres">
      <dgm:prSet presAssocID="{36A40D49-94E3-4FD5-84FB-465A7D6F2F3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07FBC447-3725-4980-97A3-16703BCD60A9}" type="pres">
      <dgm:prSet presAssocID="{36A40D49-94E3-4FD5-84FB-465A7D6F2F31}" presName="spaceRect" presStyleCnt="0"/>
      <dgm:spPr/>
    </dgm:pt>
    <dgm:pt modelId="{FEF60B3B-633A-460E-9DE2-B7CB9B293249}" type="pres">
      <dgm:prSet presAssocID="{36A40D49-94E3-4FD5-84FB-465A7D6F2F3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CCA803-288A-4272-9119-A04737806FCC}" type="presOf" srcId="{36A40D49-94E3-4FD5-84FB-465A7D6F2F31}" destId="{FEF60B3B-633A-460E-9DE2-B7CB9B293249}" srcOrd="0" destOrd="0" presId="urn:microsoft.com/office/officeart/2018/2/layout/IconLabelList"/>
    <dgm:cxn modelId="{7F976804-4BC3-4D42-A61E-F9F6A2ADB937}" srcId="{0E30B0C4-B9AB-4AF9-BD87-D6B80769DFFA}" destId="{38DD09E4-1E84-45EF-BA2C-03FD200F8058}" srcOrd="2" destOrd="0" parTransId="{01942198-5ED5-4C7C-879B-98308522A8B7}" sibTransId="{6537B356-B839-4252-8D76-280867692E15}"/>
    <dgm:cxn modelId="{AA3AA462-1652-4B37-B69E-1986BBB246B5}" type="presOf" srcId="{3AAD9BF0-4BB1-4A50-A2F8-2C9DE572384F}" destId="{2F8AB46C-1962-495D-8C1D-681380E0AC96}" srcOrd="0" destOrd="0" presId="urn:microsoft.com/office/officeart/2018/2/layout/IconLabelList"/>
    <dgm:cxn modelId="{09ADBF77-079C-4F8C-A009-1C5112061926}" srcId="{0E30B0C4-B9AB-4AF9-BD87-D6B80769DFFA}" destId="{36A40D49-94E3-4FD5-84FB-465A7D6F2F31}" srcOrd="3" destOrd="0" parTransId="{D7E7D90B-DADE-41F4-A9D5-0DFE0E8B97ED}" sibTransId="{A0DEF01D-BC7D-4E0B-A022-E412628EF941}"/>
    <dgm:cxn modelId="{BF5C9289-0379-4F9A-A38D-25E574EA7AED}" type="presOf" srcId="{38DD09E4-1E84-45EF-BA2C-03FD200F8058}" destId="{5F95593B-1B3A-4E25-9EAA-7941D4D233B5}" srcOrd="0" destOrd="0" presId="urn:microsoft.com/office/officeart/2018/2/layout/IconLabelList"/>
    <dgm:cxn modelId="{3C136BA0-95D5-4B99-A578-F1F25B551277}" srcId="{0E30B0C4-B9AB-4AF9-BD87-D6B80769DFFA}" destId="{3AAD9BF0-4BB1-4A50-A2F8-2C9DE572384F}" srcOrd="0" destOrd="0" parTransId="{7530B56D-EA57-4365-8FFB-93C806B8ECDE}" sibTransId="{74DAFA7C-1166-4430-B208-D017E2E75D8E}"/>
    <dgm:cxn modelId="{ED9E51BA-AB22-4D32-AD57-EF094BFCDBAF}" type="presOf" srcId="{249E79F3-4F5A-4C15-8D32-59073C29B4D8}" destId="{C63F928C-639C-4F17-B0A2-00C4A11EC6E4}" srcOrd="0" destOrd="0" presId="urn:microsoft.com/office/officeart/2018/2/layout/IconLabelList"/>
    <dgm:cxn modelId="{4386E8D4-5F45-4BF9-8FFA-2D9940C56140}" type="presOf" srcId="{0E30B0C4-B9AB-4AF9-BD87-D6B80769DFFA}" destId="{0FB6F508-460B-41C6-B8D4-72AED958ABA3}" srcOrd="0" destOrd="0" presId="urn:microsoft.com/office/officeart/2018/2/layout/IconLabelList"/>
    <dgm:cxn modelId="{2E50BBD6-72C4-435C-9941-88710801559A}" srcId="{0E30B0C4-B9AB-4AF9-BD87-D6B80769DFFA}" destId="{249E79F3-4F5A-4C15-8D32-59073C29B4D8}" srcOrd="1" destOrd="0" parTransId="{1418F97D-4D01-448D-AB5A-ACCC0E07838D}" sibTransId="{B11350D0-A651-431B-AA84-91E5DA62DEA8}"/>
    <dgm:cxn modelId="{D6EB919A-2EAF-4F65-952B-D5E0A1ABDEF0}" type="presParOf" srcId="{0FB6F508-460B-41C6-B8D4-72AED958ABA3}" destId="{E01A1081-4C00-452F-80FA-99E60227C133}" srcOrd="0" destOrd="0" presId="urn:microsoft.com/office/officeart/2018/2/layout/IconLabelList"/>
    <dgm:cxn modelId="{116964A8-3F1C-41E6-8E87-7D9FEE3222D9}" type="presParOf" srcId="{E01A1081-4C00-452F-80FA-99E60227C133}" destId="{7A64937B-9633-48F9-84D4-37526F9CB2CF}" srcOrd="0" destOrd="0" presId="urn:microsoft.com/office/officeart/2018/2/layout/IconLabelList"/>
    <dgm:cxn modelId="{029766DC-7ACE-455A-AD4C-235F679E7DD9}" type="presParOf" srcId="{E01A1081-4C00-452F-80FA-99E60227C133}" destId="{FCA54935-29BF-4740-91C3-A204B12A89D3}" srcOrd="1" destOrd="0" presId="urn:microsoft.com/office/officeart/2018/2/layout/IconLabelList"/>
    <dgm:cxn modelId="{31425784-A054-4BC7-9647-4E0BEBBFC141}" type="presParOf" srcId="{E01A1081-4C00-452F-80FA-99E60227C133}" destId="{2F8AB46C-1962-495D-8C1D-681380E0AC96}" srcOrd="2" destOrd="0" presId="urn:microsoft.com/office/officeart/2018/2/layout/IconLabelList"/>
    <dgm:cxn modelId="{4AA5FC45-AA18-46A9-AE94-2AC4B45C404F}" type="presParOf" srcId="{0FB6F508-460B-41C6-B8D4-72AED958ABA3}" destId="{435030FD-7F40-4740-B0F9-C362FC443510}" srcOrd="1" destOrd="0" presId="urn:microsoft.com/office/officeart/2018/2/layout/IconLabelList"/>
    <dgm:cxn modelId="{B5B3FE63-7EEA-45B2-9E7B-E2CDFAA21C17}" type="presParOf" srcId="{0FB6F508-460B-41C6-B8D4-72AED958ABA3}" destId="{0B25DC96-3FEA-4FED-8225-749E721B0FE3}" srcOrd="2" destOrd="0" presId="urn:microsoft.com/office/officeart/2018/2/layout/IconLabelList"/>
    <dgm:cxn modelId="{F98E9B02-8548-4975-B90A-B97ADE1BFDFD}" type="presParOf" srcId="{0B25DC96-3FEA-4FED-8225-749E721B0FE3}" destId="{CEEBB4E0-1DD0-4333-81D4-259CF677D9DB}" srcOrd="0" destOrd="0" presId="urn:microsoft.com/office/officeart/2018/2/layout/IconLabelList"/>
    <dgm:cxn modelId="{E11C2D76-3047-44DB-AB5A-B17F9F13FEC2}" type="presParOf" srcId="{0B25DC96-3FEA-4FED-8225-749E721B0FE3}" destId="{A69CDC10-BAAB-42CB-B9C8-CFBF1011E5DF}" srcOrd="1" destOrd="0" presId="urn:microsoft.com/office/officeart/2018/2/layout/IconLabelList"/>
    <dgm:cxn modelId="{79986D20-6EA5-469E-93BB-32AEAE6898AA}" type="presParOf" srcId="{0B25DC96-3FEA-4FED-8225-749E721B0FE3}" destId="{C63F928C-639C-4F17-B0A2-00C4A11EC6E4}" srcOrd="2" destOrd="0" presId="urn:microsoft.com/office/officeart/2018/2/layout/IconLabelList"/>
    <dgm:cxn modelId="{75A0479D-A8B6-4DCA-9468-1DA2C3F73A75}" type="presParOf" srcId="{0FB6F508-460B-41C6-B8D4-72AED958ABA3}" destId="{BE3896A7-2158-4274-9B0E-46338195E2B5}" srcOrd="3" destOrd="0" presId="urn:microsoft.com/office/officeart/2018/2/layout/IconLabelList"/>
    <dgm:cxn modelId="{5F784C3A-CCD0-4B69-A4A5-EDA69FE594F1}" type="presParOf" srcId="{0FB6F508-460B-41C6-B8D4-72AED958ABA3}" destId="{C95D6DCC-D5B5-493A-9CA5-820D5A2965D1}" srcOrd="4" destOrd="0" presId="urn:microsoft.com/office/officeart/2018/2/layout/IconLabelList"/>
    <dgm:cxn modelId="{CFCB60D5-624A-4A11-808F-9400DFC3360A}" type="presParOf" srcId="{C95D6DCC-D5B5-493A-9CA5-820D5A2965D1}" destId="{9F0E0CE0-C63F-406B-A507-43F4E724CD89}" srcOrd="0" destOrd="0" presId="urn:microsoft.com/office/officeart/2018/2/layout/IconLabelList"/>
    <dgm:cxn modelId="{7EEC75C2-7588-4E73-B020-47AE8088C8B8}" type="presParOf" srcId="{C95D6DCC-D5B5-493A-9CA5-820D5A2965D1}" destId="{D57D2D38-BE8A-4F72-87B6-0255800016DF}" srcOrd="1" destOrd="0" presId="urn:microsoft.com/office/officeart/2018/2/layout/IconLabelList"/>
    <dgm:cxn modelId="{4CC0588F-CCCF-469B-9E04-82221F849A10}" type="presParOf" srcId="{C95D6DCC-D5B5-493A-9CA5-820D5A2965D1}" destId="{5F95593B-1B3A-4E25-9EAA-7941D4D233B5}" srcOrd="2" destOrd="0" presId="urn:microsoft.com/office/officeart/2018/2/layout/IconLabelList"/>
    <dgm:cxn modelId="{5DFF1271-9490-4DE0-99B1-E1E872FD30B0}" type="presParOf" srcId="{0FB6F508-460B-41C6-B8D4-72AED958ABA3}" destId="{8D9A6DCF-28AE-4FC6-942D-ED0E2C56203D}" srcOrd="5" destOrd="0" presId="urn:microsoft.com/office/officeart/2018/2/layout/IconLabelList"/>
    <dgm:cxn modelId="{1A57A0A4-73AD-4F09-9B4A-1A9D7DC29EC5}" type="presParOf" srcId="{0FB6F508-460B-41C6-B8D4-72AED958ABA3}" destId="{8014785C-53E4-4A6F-89CA-8DEEC3DB432C}" srcOrd="6" destOrd="0" presId="urn:microsoft.com/office/officeart/2018/2/layout/IconLabelList"/>
    <dgm:cxn modelId="{E71EB941-6DD2-4CB8-89A8-E95CF4186183}" type="presParOf" srcId="{8014785C-53E4-4A6F-89CA-8DEEC3DB432C}" destId="{52C77C64-EF1C-4444-B247-E5C2B7D7473D}" srcOrd="0" destOrd="0" presId="urn:microsoft.com/office/officeart/2018/2/layout/IconLabelList"/>
    <dgm:cxn modelId="{79C7DA52-A834-4D3E-BB45-3BD526BDC630}" type="presParOf" srcId="{8014785C-53E4-4A6F-89CA-8DEEC3DB432C}" destId="{07FBC447-3725-4980-97A3-16703BCD60A9}" srcOrd="1" destOrd="0" presId="urn:microsoft.com/office/officeart/2018/2/layout/IconLabelList"/>
    <dgm:cxn modelId="{6A2B306A-4073-464C-812A-38EEA28E39EB}" type="presParOf" srcId="{8014785C-53E4-4A6F-89CA-8DEEC3DB432C}" destId="{FEF60B3B-633A-460E-9DE2-B7CB9B29324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4937B-9633-48F9-84D4-37526F9CB2CF}">
      <dsp:nvSpPr>
        <dsp:cNvPr id="0" name=""/>
        <dsp:cNvSpPr/>
      </dsp:nvSpPr>
      <dsp:spPr>
        <a:xfrm>
          <a:off x="1134975" y="1295599"/>
          <a:ext cx="932434" cy="932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AB46C-1962-495D-8C1D-681380E0AC96}">
      <dsp:nvSpPr>
        <dsp:cNvPr id="0" name=""/>
        <dsp:cNvSpPr/>
      </dsp:nvSpPr>
      <dsp:spPr>
        <a:xfrm>
          <a:off x="565154" y="251982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/>
            <a:t>Hvor går netværkets grænser? </a:t>
          </a:r>
          <a:endParaRPr lang="en-US" sz="1800" kern="1200"/>
        </a:p>
      </dsp:txBody>
      <dsp:txXfrm>
        <a:off x="565154" y="2519824"/>
        <a:ext cx="2072076" cy="720000"/>
      </dsp:txXfrm>
    </dsp:sp>
    <dsp:sp modelId="{CEEBB4E0-1DD0-4333-81D4-259CF677D9DB}">
      <dsp:nvSpPr>
        <dsp:cNvPr id="0" name=""/>
        <dsp:cNvSpPr/>
      </dsp:nvSpPr>
      <dsp:spPr>
        <a:xfrm>
          <a:off x="3569665" y="1295599"/>
          <a:ext cx="932434" cy="932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F928C-639C-4F17-B0A2-00C4A11EC6E4}">
      <dsp:nvSpPr>
        <dsp:cNvPr id="0" name=""/>
        <dsp:cNvSpPr/>
      </dsp:nvSpPr>
      <dsp:spPr>
        <a:xfrm>
          <a:off x="2999844" y="251982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 dirty="0"/>
            <a:t>Approach I: link-</a:t>
          </a:r>
          <a:r>
            <a:rPr lang="da-DK" sz="1800" kern="1200" dirty="0" err="1"/>
            <a:t>tracing</a:t>
          </a:r>
          <a:endParaRPr lang="en-US" sz="1800" kern="1200" dirty="0"/>
        </a:p>
      </dsp:txBody>
      <dsp:txXfrm>
        <a:off x="2999844" y="2519824"/>
        <a:ext cx="2072076" cy="720000"/>
      </dsp:txXfrm>
    </dsp:sp>
    <dsp:sp modelId="{9F0E0CE0-C63F-406B-A507-43F4E724CD89}">
      <dsp:nvSpPr>
        <dsp:cNvPr id="0" name=""/>
        <dsp:cNvSpPr/>
      </dsp:nvSpPr>
      <dsp:spPr>
        <a:xfrm>
          <a:off x="6004355" y="1295599"/>
          <a:ext cx="932434" cy="932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5593B-1B3A-4E25-9EAA-7941D4D233B5}">
      <dsp:nvSpPr>
        <dsp:cNvPr id="0" name=""/>
        <dsp:cNvSpPr/>
      </dsp:nvSpPr>
      <dsp:spPr>
        <a:xfrm>
          <a:off x="5434534" y="251982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/>
            <a:t>”Skjulte” populationer</a:t>
          </a:r>
          <a:endParaRPr lang="en-US" sz="1800" kern="1200"/>
        </a:p>
      </dsp:txBody>
      <dsp:txXfrm>
        <a:off x="5434534" y="2519824"/>
        <a:ext cx="2072076" cy="720000"/>
      </dsp:txXfrm>
    </dsp:sp>
    <dsp:sp modelId="{52C77C64-EF1C-4444-B247-E5C2B7D7473D}">
      <dsp:nvSpPr>
        <dsp:cNvPr id="0" name=""/>
        <dsp:cNvSpPr/>
      </dsp:nvSpPr>
      <dsp:spPr>
        <a:xfrm>
          <a:off x="8439046" y="1295599"/>
          <a:ext cx="932434" cy="932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60B3B-633A-460E-9DE2-B7CB9B293249}">
      <dsp:nvSpPr>
        <dsp:cNvPr id="0" name=""/>
        <dsp:cNvSpPr/>
      </dsp:nvSpPr>
      <dsp:spPr>
        <a:xfrm>
          <a:off x="7869224" y="2519824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800" kern="1200"/>
            <a:t>”Følg forbindelserne” som metodisk diktum</a:t>
          </a:r>
          <a:endParaRPr lang="en-US" sz="1800" kern="1200"/>
        </a:p>
      </dsp:txBody>
      <dsp:txXfrm>
        <a:off x="7869224" y="2519824"/>
        <a:ext cx="207207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2EBAD-B047-B546-BD93-F2C140350DBE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6C4B-D4A2-994B-A6A0-79DF512FB70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214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4E16CAF-D8E6-E34E-AF5A-3EDDF0E10AD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0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4E16CAF-D8E6-E34E-AF5A-3EDDF0E10AD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1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5867C-4826-474F-19CC-09774981D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F09F3-D512-3434-0C0F-103D95993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AB7B00-F2D2-A1CC-DC8D-BA3B138F0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25F7D-92D6-5DC4-C76C-03AB9B916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4E16CAF-D8E6-E34E-AF5A-3EDDF0E10AD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38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4E16CAF-D8E6-E34E-AF5A-3EDDF0E10A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2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0E8A-E4CA-F195-9F10-654E100F1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2C3D16-A8FE-BCAA-28CA-86325FE6A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47CB8-FEBF-6074-8CD0-0AE8D7EE9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15DBF-3C8C-18F2-3F8F-3A4A1C3678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4E16CAF-D8E6-E34E-AF5A-3EDDF0E10AD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7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4E16CAF-D8E6-E34E-AF5A-3EDDF0E10AD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70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8620-FE69-BB2F-F9CA-001C726A2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E492B6-A528-397F-0E21-01E13922B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CA889-CCAC-280F-5C96-6326FDDA3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41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672C4-7874-3A00-32B5-C506E3E71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E8E76-798E-F8BC-AFCE-EA3E29DFC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ACD7E-B286-BE29-2924-FB94EF58D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E188B-545E-5595-A699-A9407DD6D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4E16CAF-D8E6-E34E-AF5A-3EDDF0E10AD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14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4E16CAF-D8E6-E34E-AF5A-3EDDF0E10AD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6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BDA3-E479-6D48-93D5-C680A976F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5CFD0-87D0-764A-89E5-C4B3A3BEB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9AB1C-EB79-BE46-AA95-134C4479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0AA9-06AB-064E-A654-44CC903A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0157B-1EDC-5D4B-BCE8-79AC8BEE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851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975E-5B45-0D4C-9BFC-79A73CAA2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428ED-46F0-5949-BC95-627FEF925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B5FE-FCA8-C940-BFA2-5BF9F9A9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8DD7D-721A-0E43-ADEF-43B49569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83EF-B8F3-524D-BBD1-41DD6F4E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849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8959EE-A75B-374A-AD6B-10679D438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FFB42-02C3-6B4A-BEBF-68B7DCA77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75A52-37E4-A24E-87FD-8B9460ACD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8563D-100A-4546-A139-059FF718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B4DE8-8B93-2146-B5F7-C5D0D392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228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61EF-6446-C04E-AE47-A4ECE090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34AC1-B020-5F44-8586-F2E5456C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614E3-E720-6F4B-8ED1-00FA53A0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CAF66-247C-7B43-8E38-E8F8BD055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D793-CC2F-4447-A990-C3329D1CE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8178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A536-F902-7549-B022-CD44A5E8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C0959-2E29-5442-9E3E-5331D276D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DE66D-DA64-744F-8814-DA61B703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B2932-FE86-1E4C-ABE6-A2A191A6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DF75B-E774-BD45-A408-941B8351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27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81AE-6ED4-734B-B3F3-1203E392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5EE17-6690-B449-990F-06496F0DC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4E98F-4D08-FC41-B066-F3FEF520A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F94BF-BCF3-A444-9974-F6D40BF2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9ACC2-4F9C-7C46-9C88-8D214F80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90EC5-96DC-3B43-94AA-CC86BF0A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544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6EDE-2584-B34A-A8A3-E50C5BFA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96A70-412A-EB41-842D-9925F8718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7A1C0-0681-364C-BBD2-524C2CCC4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AA7C6-6FD4-CE47-9020-7530909F7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420C8-C8F2-F64A-8A33-B77467376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B6195-E972-3A40-ABC1-75F31FD0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CB8942-3B9E-8244-A10B-3A0972DB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F1CFC-492D-1244-A0CC-A1F5B483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351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33B0-1E4F-0A4A-A610-C32B6CCA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2D2E7-DAAE-494C-8714-71FE553A1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F187-C0AA-BD45-A919-87354865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DCC83-8C3E-9F4F-901A-4A700518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349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18C01F-74C2-3449-92B7-28E1E907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5C72E-D0DF-AE45-87CC-29D05855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5167-972B-294B-B6C9-05646BEE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825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4283-F086-1C4F-96A1-4439D5DA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7E54F-083D-3740-9E7F-E02ED5D27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B70E-B627-7347-BD7D-49884C117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0CD3C-3AA8-6748-8E31-DF69C539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3E500-FE97-4E45-8025-269ABA50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A9055-DFF4-D644-A196-2E4B7C5D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633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36AA-18FF-2543-A923-BA3DBB04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8D938-BE28-6D45-A0E4-4783EB36D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2F7C1-AC71-3448-B757-CA2E75BB4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FF237-550A-8744-84BC-560D5724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C53C1-E462-D747-99CD-8201B91B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D1636-1546-634B-8D2F-BEE5B0F4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864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790B2-B1A5-1441-8488-A476D8156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81048-FCE5-2F47-8430-0A6E1E315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22A7-D2EF-9646-A0B5-E23BBD5EF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AC665-AD2E-8F49-941B-D18E5986D947}" type="datetimeFigureOut">
              <a:rPr lang="da-DK" smtClean="0"/>
              <a:t>05.02.2025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71EEB-993E-6D40-8A20-FEB69E44A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8F4A9-3C8A-1B41-B7B5-D69F874B8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60B6-535B-EF4A-A300-CFD2E05BB18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4719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8A20-E2ED-B94F-8822-6D8CBFEEC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Intro til netværksanalyse</a:t>
            </a:r>
            <a:br>
              <a:rPr lang="da-DK" dirty="0"/>
            </a:br>
            <a:r>
              <a:rPr lang="da-DK" dirty="0"/>
              <a:t>#2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A43C8-FAA8-A648-88D0-7D5310181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Lasse Folke Henriksen</a:t>
            </a:r>
          </a:p>
          <a:p>
            <a:r>
              <a:rPr lang="da-DK" dirty="0"/>
              <a:t>Februar 2025</a:t>
            </a:r>
          </a:p>
        </p:txBody>
      </p:sp>
    </p:spTree>
    <p:extLst>
      <p:ext uri="{BB962C8B-B14F-4D97-AF65-F5344CB8AC3E}">
        <p14:creationId xmlns:p14="http://schemas.microsoft.com/office/powerpoint/2010/main" val="3036034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545" y="68358"/>
            <a:ext cx="8562110" cy="1518047"/>
          </a:xfrm>
        </p:spPr>
        <p:txBody>
          <a:bodyPr>
            <a:normAutofit/>
          </a:bodyPr>
          <a:lstStyle/>
          <a:p>
            <a:pPr algn="l"/>
            <a:r>
              <a:rPr lang="en-US" sz="2600" b="1" dirty="0" err="1">
                <a:latin typeface="Calisto MT"/>
                <a:cs typeface="Calisto MT"/>
              </a:rPr>
              <a:t>Netværkseffekter</a:t>
            </a:r>
            <a:r>
              <a:rPr lang="en-US" sz="2600" dirty="0">
                <a:latin typeface="Calisto MT"/>
                <a:cs typeface="Calisto MT"/>
              </a:rPr>
              <a:t> </a:t>
            </a:r>
            <a:r>
              <a:rPr lang="en-US" sz="2600" dirty="0" err="1">
                <a:latin typeface="Calisto MT"/>
                <a:cs typeface="Calisto MT"/>
              </a:rPr>
              <a:t>på</a:t>
            </a:r>
            <a:r>
              <a:rPr lang="en-US" sz="2600" dirty="0">
                <a:latin typeface="Calisto MT"/>
                <a:cs typeface="Calisto MT"/>
              </a:rPr>
              <a:t> </a:t>
            </a:r>
            <a:r>
              <a:rPr lang="en-US" sz="2600" dirty="0" err="1">
                <a:latin typeface="Calisto MT"/>
                <a:cs typeface="Calisto MT"/>
              </a:rPr>
              <a:t>aktører</a:t>
            </a:r>
            <a:r>
              <a:rPr lang="en-US" sz="2600" dirty="0">
                <a:latin typeface="Calisto MT"/>
                <a:cs typeface="Calisto MT"/>
              </a:rPr>
              <a:t> (repetition)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474" y="1884218"/>
            <a:ext cx="9592154" cy="4572000"/>
          </a:xfrm>
        </p:spPr>
        <p:txBody>
          <a:bodyPr anchor="t" anchorCtr="0">
            <a:noAutofit/>
          </a:bodyPr>
          <a:lstStyle/>
          <a:p>
            <a:r>
              <a:rPr lang="da-DK" sz="2400" dirty="0">
                <a:latin typeface="Calisto MT"/>
                <a:cs typeface="Calisto MT"/>
              </a:rPr>
              <a:t>Floweffekter: Direkte eller indirekte (gennem stier) overførsel af ressources fra aktører til aktører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r>
              <a:rPr lang="da-DK" sz="2400" dirty="0">
                <a:latin typeface="Calisto MT"/>
                <a:cs typeface="Calisto MT"/>
              </a:rPr>
              <a:t>Isomorfismer/tilpasning: aktørers indlejret i de ens netværksroller smitter af på deres adfærd og tænkemåder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r>
              <a:rPr lang="da-DK" sz="2400" dirty="0">
                <a:latin typeface="Calisto MT"/>
                <a:cs typeface="Calisto MT"/>
              </a:rPr>
              <a:t>Bindinger: sociale bånd mellem aktører binder dem sammen til </a:t>
            </a:r>
            <a:r>
              <a:rPr lang="da-DK" sz="2400" dirty="0" err="1">
                <a:latin typeface="Calisto MT"/>
                <a:cs typeface="Calisto MT"/>
              </a:rPr>
              <a:t>højereordens</a:t>
            </a:r>
            <a:r>
              <a:rPr lang="da-DK" sz="2400" dirty="0">
                <a:latin typeface="Calisto MT"/>
                <a:cs typeface="Calisto MT"/>
              </a:rPr>
              <a:t> aktører, som ikke kan reduceres til deres enkelte bestanddele</a:t>
            </a:r>
          </a:p>
          <a:p>
            <a:endParaRPr lang="da-DK" sz="2400" dirty="0">
              <a:latin typeface="Calisto MT"/>
              <a:cs typeface="Calisto MT"/>
            </a:endParaRPr>
          </a:p>
          <a:p>
            <a:r>
              <a:rPr lang="da-DK" sz="2400" dirty="0">
                <a:latin typeface="Calisto MT"/>
                <a:cs typeface="Calisto MT"/>
              </a:rPr>
              <a:t>Alle mekanismer som det kræver et netværksperspektiv at have blik for.</a:t>
            </a:r>
            <a:endParaRPr lang="da-DK" dirty="0">
              <a:latin typeface="Calisto MT"/>
              <a:cs typeface="Calisto MT"/>
            </a:endParaRPr>
          </a:p>
          <a:p>
            <a:pPr marL="321457" lvl="1" indent="0">
              <a:buNone/>
            </a:pPr>
            <a:endParaRPr lang="da-DK" dirty="0">
              <a:latin typeface="Calisto MT"/>
              <a:cs typeface="Calisto M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a-DK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37890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6B94A-5F93-66C4-8601-A0C29A6C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6DF9-7C23-963D-6B9D-9AF1EC7B8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471" y="193023"/>
            <a:ext cx="7804547" cy="1518047"/>
          </a:xfrm>
        </p:spPr>
        <p:txBody>
          <a:bodyPr>
            <a:normAutofit/>
          </a:bodyPr>
          <a:lstStyle/>
          <a:p>
            <a:r>
              <a:rPr lang="en-US" sz="2250" dirty="0" err="1">
                <a:latin typeface="Calisto MT"/>
                <a:cs typeface="Calisto MT"/>
              </a:rPr>
              <a:t>Eksempel</a:t>
            </a:r>
            <a:endParaRPr lang="en-US" sz="2250" dirty="0">
              <a:latin typeface="Calisto MT"/>
              <a:cs typeface="Calisto M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BE3FF-AEB0-D69D-8726-65C01087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3727" y="1821657"/>
            <a:ext cx="7804547" cy="2296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50" dirty="0" err="1">
                <a:latin typeface="Calisto MT"/>
                <a:cs typeface="Calisto MT"/>
              </a:rPr>
              <a:t>Sandsynligheden</a:t>
            </a:r>
            <a:r>
              <a:rPr lang="en-US" sz="2250" dirty="0">
                <a:latin typeface="Calisto MT"/>
                <a:cs typeface="Calisto MT"/>
              </a:rPr>
              <a:t> for at A </a:t>
            </a:r>
            <a:r>
              <a:rPr lang="en-US" sz="2250" dirty="0" err="1">
                <a:latin typeface="Calisto MT"/>
                <a:cs typeface="Calisto MT"/>
              </a:rPr>
              <a:t>og</a:t>
            </a:r>
            <a:r>
              <a:rPr lang="en-US" sz="2250" dirty="0">
                <a:latin typeface="Calisto MT"/>
                <a:cs typeface="Calisto MT"/>
              </a:rPr>
              <a:t> C </a:t>
            </a:r>
            <a:r>
              <a:rPr lang="en-US" sz="2250" dirty="0" err="1">
                <a:latin typeface="Calisto MT"/>
                <a:cs typeface="Calisto MT"/>
              </a:rPr>
              <a:t>er</a:t>
            </a:r>
            <a:r>
              <a:rPr lang="en-US" sz="2250" dirty="0">
                <a:latin typeface="Calisto MT"/>
                <a:cs typeface="Calisto MT"/>
              </a:rPr>
              <a:t> </a:t>
            </a:r>
            <a:r>
              <a:rPr lang="en-US" sz="2250" dirty="0" err="1">
                <a:latin typeface="Calisto MT"/>
                <a:cs typeface="Calisto MT"/>
              </a:rPr>
              <a:t>forbundet</a:t>
            </a:r>
            <a:r>
              <a:rPr lang="en-US" sz="2250" dirty="0">
                <a:latin typeface="Calisto MT"/>
                <a:cs typeface="Calisto MT"/>
              </a:rPr>
              <a:t>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CF3460-BC7C-099A-CC1D-69E1AA4418E3}"/>
              </a:ext>
            </a:extLst>
          </p:cNvPr>
          <p:cNvSpPr/>
          <p:nvPr/>
        </p:nvSpPr>
        <p:spPr>
          <a:xfrm>
            <a:off x="3656145" y="4014658"/>
            <a:ext cx="428123" cy="42806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sz="1758" dirty="0">
                <a:highlight>
                  <a:srgbClr val="FF0000"/>
                </a:highlight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98A944-14CA-E123-6569-3495FB3DBBDE}"/>
              </a:ext>
            </a:extLst>
          </p:cNvPr>
          <p:cNvSpPr/>
          <p:nvPr/>
        </p:nvSpPr>
        <p:spPr>
          <a:xfrm>
            <a:off x="5235622" y="5960027"/>
            <a:ext cx="428123" cy="4280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sz="1758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2E1B80-21CA-5C96-B9DD-C507E6E4F824}"/>
              </a:ext>
            </a:extLst>
          </p:cNvPr>
          <p:cNvSpPr/>
          <p:nvPr/>
        </p:nvSpPr>
        <p:spPr>
          <a:xfrm>
            <a:off x="6829371" y="4014658"/>
            <a:ext cx="428123" cy="4280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r>
              <a:rPr lang="en-US" sz="1758" dirty="0"/>
              <a:t>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CF42D3-8343-B408-3F6C-C2E1B3141688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4021571" y="4380038"/>
            <a:ext cx="1276748" cy="164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2B70F8-1BA7-769C-D788-6DDF21DDD8D9}"/>
              </a:ext>
            </a:extLst>
          </p:cNvPr>
          <p:cNvCxnSpPr>
            <a:stCxn id="5" idx="7"/>
            <a:endCxn id="6" idx="3"/>
          </p:cNvCxnSpPr>
          <p:nvPr/>
        </p:nvCxnSpPr>
        <p:spPr>
          <a:xfrm flipV="1">
            <a:off x="5601047" y="4380038"/>
            <a:ext cx="1291020" cy="164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CB46D1-15A4-7A7E-19C5-4A25DF421B4C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4084268" y="4228692"/>
            <a:ext cx="274510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99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693E-931E-1E44-B9FC-D0CB0C59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000" dirty="0">
                <a:latin typeface="Calisto MT"/>
                <a:ea typeface="+mn-ea"/>
              </a:rPr>
              <a:t>Netværksanalysens tre niveauer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7470-16D2-1840-82A3-C37A833D3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7" y="1825625"/>
            <a:ext cx="109643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>
                <a:latin typeface="Calisto MT"/>
                <a:cs typeface="Calisto MT"/>
              </a:rPr>
              <a:t>I Netværksniveau: </a:t>
            </a:r>
            <a:r>
              <a:rPr lang="da-DK" sz="2400" b="1" i="1" dirty="0">
                <a:latin typeface="Calisto MT"/>
                <a:cs typeface="Calisto MT"/>
              </a:rPr>
              <a:t>Hvordan er netværket struktureret?</a:t>
            </a:r>
          </a:p>
          <a:p>
            <a:pPr marL="0" indent="0">
              <a:buNone/>
            </a:pPr>
            <a:endParaRPr lang="da-DK" sz="2400" b="1" i="1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r>
              <a:rPr lang="en-US" dirty="0" err="1">
                <a:latin typeface="Calisto MT"/>
                <a:cs typeface="Calisto MT"/>
              </a:rPr>
              <a:t>Densitet</a:t>
            </a:r>
            <a:r>
              <a:rPr lang="en-US" dirty="0">
                <a:latin typeface="Calisto MT"/>
                <a:cs typeface="Calisto MT"/>
              </a:rPr>
              <a:t>/</a:t>
            </a:r>
            <a:r>
              <a:rPr lang="en-US" dirty="0" err="1">
                <a:latin typeface="Calisto MT"/>
                <a:cs typeface="Calisto MT"/>
              </a:rPr>
              <a:t>tæthed</a:t>
            </a:r>
            <a:endParaRPr lang="en-US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r>
              <a:rPr lang="en-US" dirty="0" err="1">
                <a:latin typeface="Calisto MT"/>
                <a:cs typeface="Calisto MT"/>
              </a:rPr>
              <a:t>Gnms</a:t>
            </a:r>
            <a:r>
              <a:rPr lang="en-US" dirty="0">
                <a:latin typeface="Calisto MT"/>
                <a:cs typeface="Calisto MT"/>
              </a:rPr>
              <a:t>. </a:t>
            </a:r>
            <a:r>
              <a:rPr lang="en-US" dirty="0" err="1">
                <a:latin typeface="Calisto MT"/>
                <a:cs typeface="Calisto MT"/>
              </a:rPr>
              <a:t>Stilængde</a:t>
            </a:r>
            <a:endParaRPr lang="en-US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r>
              <a:rPr lang="en-US" dirty="0" err="1">
                <a:latin typeface="Calisto MT"/>
                <a:cs typeface="Calisto MT"/>
              </a:rPr>
              <a:t>Antal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komponenter</a:t>
            </a:r>
            <a:r>
              <a:rPr lang="en-US" dirty="0">
                <a:latin typeface="Calisto MT"/>
                <a:cs typeface="Calisto MT"/>
              </a:rPr>
              <a:t> / </a:t>
            </a:r>
            <a:r>
              <a:rPr lang="en-US" dirty="0" err="1">
                <a:latin typeface="Calisto MT"/>
                <a:cs typeface="Calisto MT"/>
              </a:rPr>
              <a:t>klynger</a:t>
            </a:r>
            <a:endParaRPr lang="en-US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r>
              <a:rPr lang="en-US" dirty="0" err="1">
                <a:latin typeface="Calisto MT"/>
                <a:cs typeface="Calisto MT"/>
              </a:rPr>
              <a:t>Centralisering</a:t>
            </a:r>
            <a:endParaRPr lang="en-US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400" b="1" i="1" dirty="0">
              <a:latin typeface="Calisto MT"/>
              <a:cs typeface="Calisto M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B2766CD-6E95-7B4E-BE15-60B6A4AF3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1" t="34988" r="43780" b="44889"/>
          <a:stretch/>
        </p:blipFill>
        <p:spPr>
          <a:xfrm rot="5400000">
            <a:off x="7427903" y="1520894"/>
            <a:ext cx="4853928" cy="4960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EEB1D6C-4982-E34E-9510-19BECA3AEDE9}"/>
              </a:ext>
            </a:extLst>
          </p:cNvPr>
          <p:cNvSpPr/>
          <p:nvPr/>
        </p:nvSpPr>
        <p:spPr>
          <a:xfrm>
            <a:off x="6858001" y="1480608"/>
            <a:ext cx="5291001" cy="5012267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8225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1DF1-5C8E-A5A2-92FD-777B5484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Calisto MT" panose="02040603050505030304" pitchFamily="18" charset="77"/>
              </a:rPr>
              <a:t>Densitet</a:t>
            </a:r>
            <a:r>
              <a:rPr lang="en-US" dirty="0">
                <a:latin typeface="Calisto MT" panose="02040603050505030304" pitchFamily="18" charset="77"/>
              </a:rPr>
              <a:t> = </a:t>
            </a:r>
            <a:r>
              <a:rPr lang="en-US" dirty="0" err="1">
                <a:latin typeface="Calisto MT" panose="02040603050505030304" pitchFamily="18" charset="77"/>
              </a:rPr>
              <a:t>hvor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tæt</a:t>
            </a:r>
            <a:r>
              <a:rPr lang="en-US" dirty="0">
                <a:latin typeface="Calisto MT" panose="02040603050505030304" pitchFamily="18" charset="77"/>
              </a:rPr>
              <a:t> er </a:t>
            </a:r>
            <a:r>
              <a:rPr lang="en-US" dirty="0" err="1">
                <a:latin typeface="Calisto MT" panose="02040603050505030304" pitchFamily="18" charset="77"/>
              </a:rPr>
              <a:t>netværket</a:t>
            </a:r>
            <a:r>
              <a:rPr lang="en-US" dirty="0">
                <a:latin typeface="Calisto MT" panose="02040603050505030304" pitchFamily="18" charset="77"/>
              </a:rPr>
              <a:t>?</a:t>
            </a:r>
            <a:br>
              <a:rPr lang="en-US" dirty="0">
                <a:latin typeface="Calisto MT" panose="02040603050505030304" pitchFamily="18" charset="77"/>
              </a:rPr>
            </a:br>
            <a:r>
              <a:rPr lang="en-US" dirty="0" err="1">
                <a:latin typeface="Calisto MT" panose="02040603050505030304" pitchFamily="18" charset="77"/>
              </a:rPr>
              <a:t>Høj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densitet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mindsker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afstanden</a:t>
            </a:r>
            <a:r>
              <a:rPr lang="en-US" dirty="0">
                <a:latin typeface="Calisto MT" panose="02040603050505030304" pitchFamily="18" charset="77"/>
              </a:rPr>
              <a:t>!</a:t>
            </a:r>
          </a:p>
        </p:txBody>
      </p:sp>
      <p:pic>
        <p:nvPicPr>
          <p:cNvPr id="1026" name="Picture 2" descr="What Are Network Effects?. And How to Leverage Them | by Jane van der Plas  | Protium.digital | Medium">
            <a:extLst>
              <a:ext uri="{FF2B5EF4-FFF2-40B4-BE49-F238E27FC236}">
                <a16:creationId xmlns:a16="http://schemas.microsoft.com/office/drawing/2014/main" id="{8EF268B6-CAFE-0CB6-FF02-13E741665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" t="10990" r="6876" b="21318"/>
          <a:stretch/>
        </p:blipFill>
        <p:spPr bwMode="auto">
          <a:xfrm>
            <a:off x="655864" y="2045945"/>
            <a:ext cx="10880271" cy="38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93297-0E53-388E-CAFD-880D9C6BD760}"/>
              </a:ext>
            </a:extLst>
          </p:cNvPr>
          <p:cNvSpPr txBox="1"/>
          <p:nvPr/>
        </p:nvSpPr>
        <p:spPr>
          <a:xfrm>
            <a:off x="3037114" y="34290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575B8-7873-F16E-212F-B3A04F6D8B8F}"/>
              </a:ext>
            </a:extLst>
          </p:cNvPr>
          <p:cNvSpPr txBox="1"/>
          <p:nvPr/>
        </p:nvSpPr>
        <p:spPr>
          <a:xfrm>
            <a:off x="4299857" y="25690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215E9-F738-F05A-1923-B51C790D4EFD}"/>
              </a:ext>
            </a:extLst>
          </p:cNvPr>
          <p:cNvSpPr txBox="1"/>
          <p:nvPr/>
        </p:nvSpPr>
        <p:spPr>
          <a:xfrm>
            <a:off x="2945583" y="186127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4625-4E96-764A-A4DF-5687730E2738}"/>
              </a:ext>
            </a:extLst>
          </p:cNvPr>
          <p:cNvSpPr txBox="1"/>
          <p:nvPr/>
        </p:nvSpPr>
        <p:spPr>
          <a:xfrm>
            <a:off x="1621727" y="240613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FA78C-2695-79C0-955F-6763175A4252}"/>
              </a:ext>
            </a:extLst>
          </p:cNvPr>
          <p:cNvSpPr txBox="1"/>
          <p:nvPr/>
        </p:nvSpPr>
        <p:spPr>
          <a:xfrm>
            <a:off x="1011344" y="373936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76D1B-6932-AE80-2E17-55C704D504F8}"/>
              </a:ext>
            </a:extLst>
          </p:cNvPr>
          <p:cNvSpPr txBox="1"/>
          <p:nvPr/>
        </p:nvSpPr>
        <p:spPr>
          <a:xfrm>
            <a:off x="1529443" y="497982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8002D-0170-B8AB-A165-4189C1BF4B42}"/>
              </a:ext>
            </a:extLst>
          </p:cNvPr>
          <p:cNvSpPr txBox="1"/>
          <p:nvPr/>
        </p:nvSpPr>
        <p:spPr>
          <a:xfrm>
            <a:off x="2883867" y="57148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FE5E4-0B12-CF17-678B-19D4FC38B5B5}"/>
              </a:ext>
            </a:extLst>
          </p:cNvPr>
          <p:cNvSpPr txBox="1"/>
          <p:nvPr/>
        </p:nvSpPr>
        <p:spPr>
          <a:xfrm>
            <a:off x="4299857" y="49693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18443-2F21-7C9F-D126-915FB8EF29F6}"/>
              </a:ext>
            </a:extLst>
          </p:cNvPr>
          <p:cNvSpPr txBox="1"/>
          <p:nvPr/>
        </p:nvSpPr>
        <p:spPr>
          <a:xfrm>
            <a:off x="4831563" y="375081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60830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3683E4-60D8-29C3-CB7D-97E945440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41" y="0"/>
            <a:ext cx="9802318" cy="683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95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B7FEA-88AE-8A74-688E-7B6A14C1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E617-C7B6-FEA3-6617-FEB5F8F7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alisto MT" panose="02040603050505030304" pitchFamily="18" charset="77"/>
              </a:rPr>
              <a:t>“Hubs” – </a:t>
            </a:r>
            <a:r>
              <a:rPr lang="en-US" dirty="0" err="1">
                <a:latin typeface="Calisto MT" panose="02040603050505030304" pitchFamily="18" charset="77"/>
              </a:rPr>
              <a:t>centralisering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mindsker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afstande</a:t>
            </a:r>
            <a:r>
              <a:rPr lang="en-US" dirty="0">
                <a:latin typeface="Calisto MT" panose="02040603050505030304" pitchFamily="18" charset="77"/>
              </a:rPr>
              <a:t> mere </a:t>
            </a:r>
            <a:r>
              <a:rPr lang="en-US" dirty="0" err="1">
                <a:latin typeface="Calisto MT" panose="02040603050505030304" pitchFamily="18" charset="77"/>
              </a:rPr>
              <a:t>effektivt</a:t>
            </a:r>
            <a:br>
              <a:rPr lang="en-US" dirty="0">
                <a:latin typeface="Calisto MT" panose="02040603050505030304" pitchFamily="18" charset="77"/>
              </a:rPr>
            </a:br>
            <a:r>
              <a:rPr lang="en-US" dirty="0" err="1">
                <a:latin typeface="Calisto MT" panose="02040603050505030304" pitchFamily="18" charset="77"/>
              </a:rPr>
              <a:t>Samme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effekt</a:t>
            </a:r>
            <a:r>
              <a:rPr lang="en-US" dirty="0">
                <a:latin typeface="Calisto MT" panose="02040603050505030304" pitchFamily="18" charset="77"/>
              </a:rPr>
              <a:t> “</a:t>
            </a:r>
            <a:r>
              <a:rPr lang="en-US" dirty="0" err="1">
                <a:latin typeface="Calisto MT" panose="02040603050505030304" pitchFamily="18" charset="77"/>
              </a:rPr>
              <a:t>uden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brug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af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flere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relationer</a:t>
            </a:r>
            <a:r>
              <a:rPr lang="en-US" dirty="0">
                <a:latin typeface="Calisto MT" panose="02040603050505030304" pitchFamily="18" charset="77"/>
              </a:rPr>
              <a:t>”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64ED8B14-3B15-B3A3-4783-0191352112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1" t="26357" r="3178" b="28746"/>
          <a:stretch/>
        </p:blipFill>
        <p:spPr bwMode="auto">
          <a:xfrm>
            <a:off x="6386938" y="2727132"/>
            <a:ext cx="3275552" cy="3093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A73BE2E-EB48-0E13-DC0E-55A6A0144C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6" t="26794" r="53693" b="28746"/>
          <a:stretch/>
        </p:blipFill>
        <p:spPr bwMode="auto">
          <a:xfrm>
            <a:off x="2633761" y="2727132"/>
            <a:ext cx="3753177" cy="33865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241959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E4E441-9C27-5443-B23F-A097F0E3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811" y="2613451"/>
            <a:ext cx="1563704" cy="1563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425085-BFCC-1749-8A7F-F801559A6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406" y="2613451"/>
            <a:ext cx="1563704" cy="1563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FCB1E-9E8B-8142-A00F-CC21C46FF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972" y="2591537"/>
            <a:ext cx="2743341" cy="1646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740C91-8D02-8D4F-A81A-4472FC49FC6D}"/>
              </a:ext>
            </a:extLst>
          </p:cNvPr>
          <p:cNvSpPr txBox="1"/>
          <p:nvPr/>
        </p:nvSpPr>
        <p:spPr>
          <a:xfrm>
            <a:off x="17342243" y="-1339920"/>
            <a:ext cx="428762" cy="45261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1300" b="1" dirty="0"/>
              <a:t>rask</a:t>
            </a:r>
          </a:p>
          <a:p>
            <a:r>
              <a:rPr lang="da-DK" sz="1300" b="1" dirty="0"/>
              <a:t>syg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C908D4-A22A-D34B-83C1-F5E928788B44}"/>
              </a:ext>
            </a:extLst>
          </p:cNvPr>
          <p:cNvSpPr txBox="1"/>
          <p:nvPr/>
        </p:nvSpPr>
        <p:spPr>
          <a:xfrm rot="16200000">
            <a:off x="6349059" y="3040642"/>
            <a:ext cx="722728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Antal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2A94A-3121-DE47-AD26-F3E0D9DE0B57}"/>
              </a:ext>
            </a:extLst>
          </p:cNvPr>
          <p:cNvSpPr txBox="1"/>
          <p:nvPr/>
        </p:nvSpPr>
        <p:spPr>
          <a:xfrm>
            <a:off x="8113840" y="4161124"/>
            <a:ext cx="367354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Timer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AF1DA-F662-2F48-8384-773C35D52685}"/>
              </a:ext>
            </a:extLst>
          </p:cNvPr>
          <p:cNvSpPr txBox="1"/>
          <p:nvPr/>
        </p:nvSpPr>
        <p:spPr>
          <a:xfrm>
            <a:off x="5599686" y="2424239"/>
            <a:ext cx="639515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DAG 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A68DA-F020-5041-B8C9-BD0353121814}"/>
              </a:ext>
            </a:extLst>
          </p:cNvPr>
          <p:cNvSpPr txBox="1"/>
          <p:nvPr/>
        </p:nvSpPr>
        <p:spPr>
          <a:xfrm>
            <a:off x="3572594" y="2416372"/>
            <a:ext cx="639515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DAG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8A6B17-0DC9-A04E-9694-38F429F66299}"/>
              </a:ext>
            </a:extLst>
          </p:cNvPr>
          <p:cNvSpPr txBox="1"/>
          <p:nvPr/>
        </p:nvSpPr>
        <p:spPr>
          <a:xfrm>
            <a:off x="9223598" y="2662229"/>
            <a:ext cx="170087" cy="168381"/>
          </a:xfrm>
          <a:prstGeom prst="rect">
            <a:avLst/>
          </a:prstGeom>
          <a:solidFill>
            <a:schemeClr val="bg1"/>
          </a:solidFill>
        </p:spPr>
        <p:txBody>
          <a:bodyPr wrap="square" lIns="13717" tIns="13717" rIns="13717" bIns="13717" rtlCol="0">
            <a:spAutoFit/>
          </a:bodyPr>
          <a:lstStyle/>
          <a:p>
            <a:r>
              <a:rPr lang="da-DK" sz="457" b="1" dirty="0"/>
              <a:t>Rask</a:t>
            </a:r>
          </a:p>
          <a:p>
            <a:r>
              <a:rPr lang="da-DK" sz="457" b="1" dirty="0"/>
              <a:t>Syg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A1CA4A-B9D4-7F44-ABAA-F05B16A843C5}"/>
              </a:ext>
            </a:extLst>
          </p:cNvPr>
          <p:cNvSpPr/>
          <p:nvPr/>
        </p:nvSpPr>
        <p:spPr>
          <a:xfrm>
            <a:off x="2680126" y="2339285"/>
            <a:ext cx="6776052" cy="2194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72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5D5B69-6720-1241-B6C8-F1DCD090DD2E}"/>
              </a:ext>
            </a:extLst>
          </p:cNvPr>
          <p:cNvSpPr/>
          <p:nvPr/>
        </p:nvSpPr>
        <p:spPr>
          <a:xfrm>
            <a:off x="2687346" y="4620505"/>
            <a:ext cx="6776052" cy="2194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72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C02D32-E1D2-FF49-85D4-1224AC114EE4}"/>
              </a:ext>
            </a:extLst>
          </p:cNvPr>
          <p:cNvSpPr/>
          <p:nvPr/>
        </p:nvSpPr>
        <p:spPr>
          <a:xfrm>
            <a:off x="2706458" y="48031"/>
            <a:ext cx="6756941" cy="2194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372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ED7D5-E556-F84F-9212-D543589DBF6F}"/>
              </a:ext>
            </a:extLst>
          </p:cNvPr>
          <p:cNvSpPr txBox="1"/>
          <p:nvPr/>
        </p:nvSpPr>
        <p:spPr>
          <a:xfrm>
            <a:off x="4226350" y="3992718"/>
            <a:ext cx="166649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48" dirty="0"/>
              <a:t>Antal personer = 100</a:t>
            </a:r>
          </a:p>
          <a:p>
            <a:r>
              <a:rPr lang="da-DK" sz="648" dirty="0" err="1"/>
              <a:t>Gnms</a:t>
            </a:r>
            <a:r>
              <a:rPr lang="da-DK" sz="648" dirty="0"/>
              <a:t>. relation per person = 0,5</a:t>
            </a:r>
          </a:p>
          <a:p>
            <a:r>
              <a:rPr lang="da-DK" sz="648" dirty="0"/>
              <a:t>Personer med to relationer = 10%</a:t>
            </a:r>
          </a:p>
          <a:p>
            <a:r>
              <a:rPr lang="da-DK" sz="648" dirty="0" err="1"/>
              <a:t>Gnms</a:t>
            </a:r>
            <a:r>
              <a:rPr lang="da-DK" sz="648" dirty="0"/>
              <a:t>. varighed af relation = 50 timer</a:t>
            </a:r>
          </a:p>
          <a:p>
            <a:r>
              <a:rPr lang="da-DK" sz="648" dirty="0"/>
              <a:t>Smitterate = 0,1</a:t>
            </a:r>
          </a:p>
          <a:p>
            <a:endParaRPr lang="da-DK" sz="648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3D7572-626F-974C-BC31-01E8A6054CCE}"/>
              </a:ext>
            </a:extLst>
          </p:cNvPr>
          <p:cNvSpPr txBox="1"/>
          <p:nvPr/>
        </p:nvSpPr>
        <p:spPr>
          <a:xfrm>
            <a:off x="4201966" y="6272972"/>
            <a:ext cx="1666490" cy="790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48" dirty="0"/>
              <a:t>Antal personer = 100</a:t>
            </a:r>
          </a:p>
          <a:p>
            <a:r>
              <a:rPr lang="da-DK" sz="648" dirty="0" err="1"/>
              <a:t>Gnms</a:t>
            </a:r>
            <a:r>
              <a:rPr lang="da-DK" sz="648" dirty="0"/>
              <a:t>. relation per person = 1,2</a:t>
            </a:r>
          </a:p>
          <a:p>
            <a:r>
              <a:rPr lang="da-DK" sz="648" dirty="0"/>
              <a:t>Personer med to relationer = 20%</a:t>
            </a:r>
          </a:p>
          <a:p>
            <a:r>
              <a:rPr lang="da-DK" sz="648" dirty="0" err="1"/>
              <a:t>Gnms</a:t>
            </a:r>
            <a:r>
              <a:rPr lang="da-DK" sz="648" dirty="0"/>
              <a:t>. varighed af relation = 50 timer</a:t>
            </a:r>
          </a:p>
          <a:p>
            <a:r>
              <a:rPr lang="da-DK" sz="648" dirty="0"/>
              <a:t>Smitterate = 0,1</a:t>
            </a:r>
          </a:p>
          <a:p>
            <a:endParaRPr lang="da-DK" sz="648" dirty="0"/>
          </a:p>
          <a:p>
            <a:endParaRPr lang="da-DK" sz="648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4775B-8D57-0340-B17B-6FFC9B26C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728" y="4824920"/>
            <a:ext cx="1563704" cy="15637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6A2A94-469F-904A-AD1B-29670B8B28D2}"/>
              </a:ext>
            </a:extLst>
          </p:cNvPr>
          <p:cNvSpPr txBox="1"/>
          <p:nvPr/>
        </p:nvSpPr>
        <p:spPr>
          <a:xfrm>
            <a:off x="5580331" y="4698544"/>
            <a:ext cx="639515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DAG 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F55137-F9CC-6D43-9428-E68A69E0E4B9}"/>
              </a:ext>
            </a:extLst>
          </p:cNvPr>
          <p:cNvSpPr txBox="1"/>
          <p:nvPr/>
        </p:nvSpPr>
        <p:spPr>
          <a:xfrm>
            <a:off x="3553239" y="4690678"/>
            <a:ext cx="639515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DAG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F0CBC-0C02-4E4D-926F-2C5BB996E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133" y="4843868"/>
            <a:ext cx="1563704" cy="15637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9BD1C7-6A3D-FB44-BC92-FD186FAB6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249" y="4804837"/>
            <a:ext cx="2743341" cy="16460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037BBDA-F4B8-744F-9E90-6FE4899B15BE}"/>
              </a:ext>
            </a:extLst>
          </p:cNvPr>
          <p:cNvSpPr txBox="1"/>
          <p:nvPr/>
        </p:nvSpPr>
        <p:spPr>
          <a:xfrm rot="16200000">
            <a:off x="6349059" y="5256881"/>
            <a:ext cx="722728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Antal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29F498-DE0D-1D4F-939B-8790A5FD12B8}"/>
              </a:ext>
            </a:extLst>
          </p:cNvPr>
          <p:cNvSpPr txBox="1"/>
          <p:nvPr/>
        </p:nvSpPr>
        <p:spPr>
          <a:xfrm>
            <a:off x="8113840" y="6377362"/>
            <a:ext cx="367354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Timer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539BB9-E9DD-2444-A28D-A3FEEA4B411B}"/>
              </a:ext>
            </a:extLst>
          </p:cNvPr>
          <p:cNvSpPr txBox="1"/>
          <p:nvPr/>
        </p:nvSpPr>
        <p:spPr>
          <a:xfrm>
            <a:off x="9223598" y="4878468"/>
            <a:ext cx="170087" cy="168381"/>
          </a:xfrm>
          <a:prstGeom prst="rect">
            <a:avLst/>
          </a:prstGeom>
          <a:solidFill>
            <a:schemeClr val="bg1"/>
          </a:solidFill>
        </p:spPr>
        <p:txBody>
          <a:bodyPr wrap="square" lIns="13717" tIns="13717" rIns="13717" bIns="13717" rtlCol="0">
            <a:spAutoFit/>
          </a:bodyPr>
          <a:lstStyle/>
          <a:p>
            <a:r>
              <a:rPr lang="da-DK" sz="457" b="1" dirty="0"/>
              <a:t>Rask</a:t>
            </a:r>
          </a:p>
          <a:p>
            <a:r>
              <a:rPr lang="da-DK" sz="457" b="1" dirty="0"/>
              <a:t>Syg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E3AE4A-3A0F-4D4B-889B-55C37704C573}"/>
              </a:ext>
            </a:extLst>
          </p:cNvPr>
          <p:cNvSpPr txBox="1"/>
          <p:nvPr/>
        </p:nvSpPr>
        <p:spPr>
          <a:xfrm>
            <a:off x="4211644" y="1701716"/>
            <a:ext cx="1666490" cy="69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48" dirty="0"/>
              <a:t>Antal personer = 100</a:t>
            </a:r>
          </a:p>
          <a:p>
            <a:r>
              <a:rPr lang="da-DK" sz="648" dirty="0" err="1"/>
              <a:t>Gnms</a:t>
            </a:r>
            <a:r>
              <a:rPr lang="da-DK" sz="648" dirty="0"/>
              <a:t>. relation per person = 0,1</a:t>
            </a:r>
          </a:p>
          <a:p>
            <a:r>
              <a:rPr lang="da-DK" sz="648" dirty="0"/>
              <a:t>Personer med to relationer = 0%</a:t>
            </a:r>
          </a:p>
          <a:p>
            <a:r>
              <a:rPr lang="da-DK" sz="648" dirty="0" err="1"/>
              <a:t>Gnms</a:t>
            </a:r>
            <a:r>
              <a:rPr lang="da-DK" sz="648" dirty="0"/>
              <a:t>. varighed af relation = 50 timer</a:t>
            </a:r>
          </a:p>
          <a:p>
            <a:r>
              <a:rPr lang="da-DK" sz="648" dirty="0"/>
              <a:t>Smitterate = 0,1</a:t>
            </a:r>
          </a:p>
          <a:p>
            <a:endParaRPr lang="da-DK" sz="648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583C28-2EBA-734E-9BE9-A475FF391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847" y="229962"/>
            <a:ext cx="2743341" cy="164600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83A9DF2-E6CC-1145-82CB-0BF656481477}"/>
              </a:ext>
            </a:extLst>
          </p:cNvPr>
          <p:cNvSpPr txBox="1"/>
          <p:nvPr/>
        </p:nvSpPr>
        <p:spPr>
          <a:xfrm rot="16200000">
            <a:off x="6378093" y="688913"/>
            <a:ext cx="722728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Antal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9BE353-D30A-624F-A9AA-AE4B687F6FFC}"/>
              </a:ext>
            </a:extLst>
          </p:cNvPr>
          <p:cNvSpPr txBox="1"/>
          <p:nvPr/>
        </p:nvSpPr>
        <p:spPr>
          <a:xfrm>
            <a:off x="8142874" y="1809395"/>
            <a:ext cx="367354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Timer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BECE45-E4FF-6F4C-8A25-4E781BD2D490}"/>
              </a:ext>
            </a:extLst>
          </p:cNvPr>
          <p:cNvSpPr txBox="1"/>
          <p:nvPr/>
        </p:nvSpPr>
        <p:spPr>
          <a:xfrm>
            <a:off x="9252631" y="310500"/>
            <a:ext cx="170087" cy="168381"/>
          </a:xfrm>
          <a:prstGeom prst="rect">
            <a:avLst/>
          </a:prstGeom>
          <a:solidFill>
            <a:schemeClr val="bg1"/>
          </a:solidFill>
        </p:spPr>
        <p:txBody>
          <a:bodyPr wrap="square" lIns="13717" tIns="13717" rIns="13717" bIns="13717" rtlCol="0">
            <a:spAutoFit/>
          </a:bodyPr>
          <a:lstStyle/>
          <a:p>
            <a:r>
              <a:rPr lang="da-DK" sz="457" b="1" dirty="0"/>
              <a:t>Rask</a:t>
            </a:r>
          </a:p>
          <a:p>
            <a:r>
              <a:rPr lang="da-DK" sz="457" b="1" dirty="0"/>
              <a:t>Syg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F6166C8-C767-9F49-A4DD-C3C7B37F44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7972" y="273442"/>
            <a:ext cx="1563704" cy="15637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C8FDCD2-C358-BA45-ACF2-60B35B9294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0811" y="273442"/>
            <a:ext cx="1563704" cy="15637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678C0B1-3C62-2B49-95FC-682EB97BBF19}"/>
              </a:ext>
            </a:extLst>
          </p:cNvPr>
          <p:cNvSpPr txBox="1"/>
          <p:nvPr/>
        </p:nvSpPr>
        <p:spPr>
          <a:xfrm>
            <a:off x="5590406" y="94421"/>
            <a:ext cx="639515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DAG 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56BB80-C827-B04A-A09F-FE6BA90B4E53}"/>
              </a:ext>
            </a:extLst>
          </p:cNvPr>
          <p:cNvSpPr txBox="1"/>
          <p:nvPr/>
        </p:nvSpPr>
        <p:spPr>
          <a:xfrm>
            <a:off x="3563314" y="105910"/>
            <a:ext cx="639515" cy="193187"/>
          </a:xfrm>
          <a:prstGeom prst="rect">
            <a:avLst/>
          </a:prstGeom>
          <a:solidFill>
            <a:schemeClr val="bg1"/>
          </a:solidFill>
        </p:spPr>
        <p:txBody>
          <a:bodyPr wrap="square" lIns="26000" tIns="26000" rIns="26000" bIns="26000" rtlCol="0">
            <a:spAutoFit/>
          </a:bodyPr>
          <a:lstStyle/>
          <a:p>
            <a:r>
              <a:rPr lang="da-DK" sz="914" b="1" dirty="0"/>
              <a:t>DAG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C18628-E084-924F-92A1-13B68D81F662}"/>
              </a:ext>
            </a:extLst>
          </p:cNvPr>
          <p:cNvSpPr txBox="1"/>
          <p:nvPr/>
        </p:nvSpPr>
        <p:spPr>
          <a:xfrm rot="16200000">
            <a:off x="1699382" y="1012093"/>
            <a:ext cx="2194673" cy="2665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lIns="27433" tIns="27433" rIns="27433" bIns="27433" rtlCol="0" anchor="t">
            <a:spAutoFit/>
          </a:bodyPr>
          <a:lstStyle/>
          <a:p>
            <a:pPr algn="ctr"/>
            <a:r>
              <a:rPr lang="da-DK" sz="1372" dirty="0"/>
              <a:t>Scenarie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22F1AE-8772-EB44-8958-7CBAF179B9DF}"/>
              </a:ext>
            </a:extLst>
          </p:cNvPr>
          <p:cNvSpPr txBox="1"/>
          <p:nvPr/>
        </p:nvSpPr>
        <p:spPr>
          <a:xfrm rot="16200000">
            <a:off x="1702126" y="3298820"/>
            <a:ext cx="2189186" cy="2665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lIns="27433" tIns="27433" rIns="27433" bIns="27433" rtlCol="0" anchor="t">
            <a:spAutoFit/>
          </a:bodyPr>
          <a:lstStyle/>
          <a:p>
            <a:pPr algn="ctr"/>
            <a:r>
              <a:rPr lang="da-DK" sz="1372" dirty="0"/>
              <a:t>Scenarie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BA57E5-CA1D-034D-8DFD-BCF33AB64177}"/>
              </a:ext>
            </a:extLst>
          </p:cNvPr>
          <p:cNvSpPr txBox="1"/>
          <p:nvPr/>
        </p:nvSpPr>
        <p:spPr>
          <a:xfrm rot="16200000">
            <a:off x="1696638" y="5582995"/>
            <a:ext cx="2200159" cy="2665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lIns="27433" tIns="27433" rIns="27433" bIns="27433" rtlCol="0" anchor="t">
            <a:spAutoFit/>
          </a:bodyPr>
          <a:lstStyle/>
          <a:p>
            <a:pPr algn="ctr"/>
            <a:r>
              <a:rPr lang="da-DK" sz="1372" dirty="0"/>
              <a:t>Scenarie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D3B40-C7CB-DF4B-9E67-FB8659B5ED34}"/>
              </a:ext>
            </a:extLst>
          </p:cNvPr>
          <p:cNvSpPr txBox="1"/>
          <p:nvPr/>
        </p:nvSpPr>
        <p:spPr>
          <a:xfrm rot="16200000">
            <a:off x="-2223002" y="2959110"/>
            <a:ext cx="6758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>
                <a:latin typeface="Calisto MT" panose="02040603050505030304" pitchFamily="18" charset="77"/>
              </a:rPr>
              <a:t>Spredningseffekter - </a:t>
            </a:r>
            <a:r>
              <a:rPr lang="da-DK" sz="2800" dirty="0" err="1">
                <a:latin typeface="Calisto MT" panose="02040603050505030304" pitchFamily="18" charset="77"/>
              </a:rPr>
              <a:t>coronasimulering</a:t>
            </a:r>
            <a:r>
              <a:rPr lang="da-DK" sz="2800" dirty="0">
                <a:latin typeface="Calisto MT" panose="02040603050505030304" pitchFamily="18" charset="77"/>
              </a:rPr>
              <a:t>: </a:t>
            </a:r>
          </a:p>
          <a:p>
            <a:r>
              <a:rPr lang="da-DK" sz="2800" dirty="0">
                <a:latin typeface="Calisto MT" panose="02040603050505030304" pitchFamily="18" charset="77"/>
              </a:rPr>
              <a:t>Illustration af tæthed og grad</a:t>
            </a:r>
          </a:p>
        </p:txBody>
      </p:sp>
    </p:spTree>
    <p:extLst>
      <p:ext uri="{BB962C8B-B14F-4D97-AF65-F5344CB8AC3E}">
        <p14:creationId xmlns:p14="http://schemas.microsoft.com/office/powerpoint/2010/main" val="1686636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7996-B92A-DB77-C8A9-F3D91C69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600" dirty="0">
                <a:latin typeface="Calisto MT" panose="02040603050505030304" pitchFamily="18" charset="77"/>
              </a:rPr>
              <a:t>Status netværk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46887-91BF-6DDD-0350-8FDA1501D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3" y="1825625"/>
            <a:ext cx="110209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>
                <a:latin typeface="Calisto MT" panose="02040603050505030304" pitchFamily="18" charset="77"/>
              </a:rPr>
              <a:t>Mattæus-effekten – rig bliver rigere</a:t>
            </a:r>
          </a:p>
          <a:p>
            <a:pPr marL="0" indent="0">
              <a:buNone/>
            </a:pPr>
            <a:endParaRPr lang="da-DK" dirty="0">
              <a:latin typeface="Calisto MT" panose="02040603050505030304" pitchFamily="18" charset="77"/>
            </a:endParaRPr>
          </a:p>
          <a:p>
            <a:pPr marL="0" indent="0">
              <a:buNone/>
            </a:pPr>
            <a:r>
              <a:rPr lang="da-DK" dirty="0">
                <a:latin typeface="Calisto MT" panose="02040603050505030304" pitchFamily="18" charset="77"/>
              </a:rPr>
              <a:t>Personer aflæser hinandens omdømme ved at observere netværk</a:t>
            </a:r>
            <a:endParaRPr lang="da-DK" sz="2800" dirty="0">
              <a:latin typeface="Calisto MT" panose="02040603050505030304" pitchFamily="18" charset="77"/>
            </a:endParaRPr>
          </a:p>
          <a:p>
            <a:pPr lvl="1"/>
            <a:r>
              <a:rPr lang="da-DK" dirty="0">
                <a:latin typeface="Calisto MT" panose="02040603050505030304" pitchFamily="18" charset="77"/>
              </a:rPr>
              <a:t>Mange forbindelser til velforbundne individer signalerer høj status</a:t>
            </a:r>
          </a:p>
          <a:p>
            <a:pPr lvl="1"/>
            <a:r>
              <a:rPr lang="da-DK" dirty="0">
                <a:latin typeface="Calisto MT" panose="02040603050505030304" pitchFamily="18" charset="77"/>
              </a:rPr>
              <a:t>Status-dynamikker er selvforstærkende, pga. ”</a:t>
            </a:r>
            <a:r>
              <a:rPr lang="da-DK" dirty="0" err="1">
                <a:latin typeface="Calisto MT" panose="02040603050505030304" pitchFamily="18" charset="77"/>
              </a:rPr>
              <a:t>preferential</a:t>
            </a:r>
            <a:r>
              <a:rPr lang="da-DK" dirty="0">
                <a:latin typeface="Calisto MT" panose="02040603050505030304" pitchFamily="18" charset="77"/>
              </a:rPr>
              <a:t> </a:t>
            </a:r>
            <a:r>
              <a:rPr lang="da-DK" dirty="0" err="1">
                <a:latin typeface="Calisto MT" panose="02040603050505030304" pitchFamily="18" charset="77"/>
              </a:rPr>
              <a:t>attachment</a:t>
            </a:r>
            <a:r>
              <a:rPr lang="da-DK" dirty="0">
                <a:latin typeface="Calisto MT" panose="02040603050505030304" pitchFamily="18" charset="77"/>
              </a:rPr>
              <a:t>”</a:t>
            </a:r>
          </a:p>
          <a:p>
            <a:pPr lvl="1"/>
            <a:r>
              <a:rPr lang="da-DK" dirty="0">
                <a:latin typeface="Calisto MT" panose="02040603050505030304" pitchFamily="18" charset="77"/>
              </a:rPr>
              <a:t>Men også: status </a:t>
            </a:r>
            <a:r>
              <a:rPr lang="da-DK" dirty="0" err="1">
                <a:latin typeface="Calisto MT" panose="02040603050505030304" pitchFamily="18" charset="77"/>
              </a:rPr>
              <a:t>spill</a:t>
            </a:r>
            <a:r>
              <a:rPr lang="da-DK" dirty="0">
                <a:latin typeface="Calisto MT" panose="02040603050505030304" pitchFamily="18" charset="77"/>
              </a:rPr>
              <a:t>-over – status signaleres også ved at individer med lavere status underkaster sig ens status; men de forbindelser som denne underkastelse generer kan også være fordelagtig for individer med lav status.</a:t>
            </a:r>
          </a:p>
          <a:p>
            <a:pPr marL="0" indent="0">
              <a:buNone/>
            </a:pPr>
            <a:r>
              <a:rPr lang="da-DK" dirty="0" err="1">
                <a:latin typeface="Calisto MT" panose="02040603050505030304" pitchFamily="18" charset="77"/>
              </a:rPr>
              <a:t>Podolny</a:t>
            </a:r>
            <a:r>
              <a:rPr lang="da-DK" dirty="0">
                <a:latin typeface="Calisto MT" panose="02040603050505030304" pitchFamily="18" charset="77"/>
              </a:rPr>
              <a:t> (1993)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7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6B78FE8-F4EA-AE7B-36DA-965B739DF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20"/>
          <a:stretch/>
        </p:blipFill>
        <p:spPr bwMode="auto">
          <a:xfrm>
            <a:off x="2642684" y="635000"/>
            <a:ext cx="6906632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924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8941-B6DD-E08B-177B-01967624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>
                <a:latin typeface="Calisto MT" panose="02040603050505030304" pitchFamily="18" charset="77"/>
              </a:rPr>
              <a:t>Mest velforbundne områder i det globale bestyrelses netværk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C4024-C07D-9493-1C5A-2944B8885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0124D5D0-FE55-221C-E3EF-3DE626FDB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294" y="2159794"/>
            <a:ext cx="72009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62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2025-F308-564F-B36D-9B73B4A8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Program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0D8E7-4B5A-8F4F-B44D-5160A3626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Netværksanalyse som teori og metode</a:t>
            </a:r>
          </a:p>
          <a:p>
            <a:r>
              <a:rPr lang="da-DK" dirty="0"/>
              <a:t>Netværksteori</a:t>
            </a:r>
          </a:p>
          <a:p>
            <a:r>
              <a:rPr lang="da-DK" dirty="0"/>
              <a:t>Netværksanalysens tre niveauer</a:t>
            </a:r>
          </a:p>
          <a:p>
            <a:r>
              <a:rPr lang="da-DK" dirty="0"/>
              <a:t>Design og data</a:t>
            </a:r>
          </a:p>
          <a:p>
            <a:r>
              <a:rPr lang="da-DK" dirty="0"/>
              <a:t>Beskrivende vs. </a:t>
            </a:r>
            <a:r>
              <a:rPr lang="da-DK" dirty="0" err="1"/>
              <a:t>inferentiel</a:t>
            </a:r>
            <a:r>
              <a:rPr lang="da-DK" dirty="0"/>
              <a:t> netværksanalyse</a:t>
            </a:r>
          </a:p>
        </p:txBody>
      </p:sp>
    </p:spTree>
    <p:extLst>
      <p:ext uri="{BB962C8B-B14F-4D97-AF65-F5344CB8AC3E}">
        <p14:creationId xmlns:p14="http://schemas.microsoft.com/office/powerpoint/2010/main" val="3221496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8941-B6DD-E08B-177B-01967624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>
                <a:latin typeface="Calisto MT" panose="02040603050505030304" pitchFamily="18" charset="77"/>
              </a:rPr>
              <a:t>Globale ejerskabskæder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C4024-C07D-9493-1C5A-2944B8885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827" y="1970004"/>
            <a:ext cx="53604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“nearly 4/10 of the control over the economic value of TNCs in the world is held, via a complicated web of ownership relations, by a group of 147 TNCs in the core, which has almost full control over itself. The top holders within the core can thus be thought of as an economic ‘‘super-entity’’ in the global network of corporations.” (</a:t>
            </a:r>
            <a:r>
              <a:rPr lang="en-GB" sz="2400" dirty="0" err="1"/>
              <a:t>Vitalli</a:t>
            </a:r>
            <a:r>
              <a:rPr lang="en-GB" sz="2400" dirty="0"/>
              <a:t> et al. 2011)</a:t>
            </a:r>
            <a:endParaRPr lang="en-US" sz="2400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2215F89-3267-AF2B-ACCE-8DEF018FA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371"/>
          <a:stretch/>
        </p:blipFill>
        <p:spPr>
          <a:xfrm>
            <a:off x="7858560" y="906979"/>
            <a:ext cx="2729229" cy="2466625"/>
          </a:xfrm>
          <a:prstGeom prst="rect">
            <a:avLst/>
          </a:prstGeom>
        </p:spPr>
      </p:pic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36ADC90-507E-7F14-DC76-0B9E0FE8D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040" y="3710338"/>
            <a:ext cx="4202398" cy="24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7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A196B-853F-AE72-7EFF-85EB96493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A6DB-CC84-CD98-3773-C6DF6AF1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sto MT" panose="02040603050505030304" pitchFamily="18" charset="77"/>
              </a:rPr>
              <a:t>“</a:t>
            </a:r>
            <a:r>
              <a:rPr lang="en-US" dirty="0" err="1">
                <a:latin typeface="Calisto MT" panose="02040603050505030304" pitchFamily="18" charset="77"/>
              </a:rPr>
              <a:t>Små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verdener</a:t>
            </a:r>
            <a:r>
              <a:rPr lang="en-US" dirty="0">
                <a:latin typeface="Calisto MT" panose="02040603050505030304" pitchFamily="18" charset="77"/>
              </a:rPr>
              <a:t>” – </a:t>
            </a:r>
            <a:r>
              <a:rPr lang="en-US" dirty="0" err="1">
                <a:latin typeface="Calisto MT" panose="02040603050505030304" pitchFamily="18" charset="77"/>
              </a:rPr>
              <a:t>mindsker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afstande</a:t>
            </a:r>
            <a:endParaRPr lang="en-US" dirty="0">
              <a:latin typeface="Calisto MT" panose="02040603050505030304" pitchFamily="18" charset="77"/>
            </a:endParaRPr>
          </a:p>
        </p:txBody>
      </p:sp>
      <p:pic>
        <p:nvPicPr>
          <p:cNvPr id="3" name="Picture 2" descr="Small-world and scale-free — Melanie Mitchell on network thinking">
            <a:extLst>
              <a:ext uri="{FF2B5EF4-FFF2-40B4-BE49-F238E27FC236}">
                <a16:creationId xmlns:a16="http://schemas.microsoft.com/office/drawing/2014/main" id="{6FB5847B-0F01-024E-CE9E-C295952D7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892" y="2617913"/>
            <a:ext cx="5481544" cy="292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E9FC77-DAC1-A834-7782-E9EA1333FFC6}"/>
              </a:ext>
            </a:extLst>
          </p:cNvPr>
          <p:cNvSpPr txBox="1"/>
          <p:nvPr/>
        </p:nvSpPr>
        <p:spPr>
          <a:xfrm>
            <a:off x="957263" y="5800725"/>
            <a:ext cx="1085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Igen samme mængde relationer men ”lille centralisering” har stor kompressionseffekt på gennemsnitlige afstande</a:t>
            </a:r>
          </a:p>
        </p:txBody>
      </p:sp>
    </p:spTree>
    <p:extLst>
      <p:ext uri="{BB962C8B-B14F-4D97-AF65-F5344CB8AC3E}">
        <p14:creationId xmlns:p14="http://schemas.microsoft.com/office/powerpoint/2010/main" val="261355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36C23-9A23-BFE2-24F8-7C1797C7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6594-3DCC-C718-FEB6-0BE86037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“Broer” – </a:t>
            </a:r>
            <a:r>
              <a:rPr lang="en-US" dirty="0" err="1"/>
              <a:t>mindsker</a:t>
            </a:r>
            <a:r>
              <a:rPr lang="en-US" dirty="0"/>
              <a:t> </a:t>
            </a:r>
            <a:r>
              <a:rPr lang="en-US" dirty="0" err="1"/>
              <a:t>afstande</a:t>
            </a:r>
            <a:r>
              <a:rPr lang="en-US" dirty="0"/>
              <a:t> / </a:t>
            </a:r>
            <a:r>
              <a:rPr lang="en-US" dirty="0" err="1"/>
              <a:t>øger</a:t>
            </a:r>
            <a:r>
              <a:rPr lang="en-US" dirty="0"/>
              <a:t> </a:t>
            </a:r>
            <a:r>
              <a:rPr lang="en-US" dirty="0" err="1"/>
              <a:t>sammenhængskraft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CC79DF-55A7-793F-61E9-73B1EE4B3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76" y="1599513"/>
            <a:ext cx="6258736" cy="525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464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693E-931E-1E44-B9FC-D0CB0C59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000" dirty="0">
                <a:latin typeface="Calisto MT"/>
                <a:ea typeface="+mn-ea"/>
              </a:rPr>
              <a:t>Netværksanalysens tre niveauer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7470-16D2-1840-82A3-C37A833D3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7" y="1825625"/>
            <a:ext cx="1096433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a-DK" sz="2400" b="1" dirty="0">
                <a:latin typeface="Calisto MT"/>
                <a:cs typeface="Calisto MT"/>
              </a:rPr>
              <a:t>II Gruppeniveau:</a:t>
            </a:r>
            <a:endParaRPr lang="da-DK" sz="2400" b="1" i="1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r>
              <a:rPr lang="en-US" dirty="0" err="1">
                <a:latin typeface="Calisto MT"/>
                <a:cs typeface="Calisto MT"/>
              </a:rPr>
              <a:t>Komponenter</a:t>
            </a:r>
            <a:endParaRPr lang="en-US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r>
              <a:rPr lang="en-US" dirty="0">
                <a:latin typeface="Calisto MT"/>
                <a:cs typeface="Calisto MT"/>
              </a:rPr>
              <a:t>‘</a:t>
            </a:r>
            <a:r>
              <a:rPr lang="en-US" dirty="0" err="1">
                <a:latin typeface="Calisto MT"/>
                <a:cs typeface="Calisto MT"/>
              </a:rPr>
              <a:t>Trekants-optælling</a:t>
            </a:r>
            <a:r>
              <a:rPr lang="en-US" dirty="0">
                <a:latin typeface="Calisto MT"/>
                <a:cs typeface="Calisto MT"/>
              </a:rPr>
              <a:t>’</a:t>
            </a:r>
          </a:p>
          <a:p>
            <a:pPr marL="312528" lvl="1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r>
              <a:rPr lang="en-US" dirty="0" err="1">
                <a:latin typeface="Calisto MT"/>
                <a:cs typeface="Calisto MT"/>
              </a:rPr>
              <a:t>Overlappende</a:t>
            </a:r>
            <a:r>
              <a:rPr lang="en-US" dirty="0">
                <a:latin typeface="Calisto MT"/>
                <a:cs typeface="Calisto MT"/>
              </a:rPr>
              <a:t> vs. </a:t>
            </a:r>
            <a:r>
              <a:rPr lang="en-US" dirty="0" err="1">
                <a:latin typeface="Calisto MT"/>
                <a:cs typeface="Calisto MT"/>
              </a:rPr>
              <a:t>diskrete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grupper</a:t>
            </a:r>
            <a:r>
              <a:rPr lang="en-US" dirty="0">
                <a:latin typeface="Calisto MT"/>
                <a:cs typeface="Calisto MT"/>
              </a:rPr>
              <a:t>:</a:t>
            </a:r>
          </a:p>
          <a:p>
            <a:pPr marL="312528" lvl="1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r>
              <a:rPr lang="en-US" dirty="0" err="1">
                <a:latin typeface="Calisto MT"/>
                <a:cs typeface="Calisto MT"/>
              </a:rPr>
              <a:t>Overlappende</a:t>
            </a:r>
            <a:r>
              <a:rPr lang="en-US" dirty="0">
                <a:latin typeface="Calisto MT"/>
                <a:cs typeface="Calisto MT"/>
              </a:rPr>
              <a:t>: </a:t>
            </a:r>
            <a:r>
              <a:rPr lang="en-US" dirty="0" err="1">
                <a:latin typeface="Calisto MT"/>
                <a:cs typeface="Calisto MT"/>
              </a:rPr>
              <a:t>Kliker</a:t>
            </a:r>
            <a:r>
              <a:rPr lang="en-US" dirty="0">
                <a:latin typeface="Calisto MT"/>
                <a:cs typeface="Calisto MT"/>
              </a:rPr>
              <a:t> </a:t>
            </a:r>
          </a:p>
          <a:p>
            <a:pPr marL="312528" lvl="1" indent="0">
              <a:buNone/>
            </a:pPr>
            <a:r>
              <a:rPr lang="en-US" dirty="0">
                <a:latin typeface="Calisto MT"/>
                <a:cs typeface="Calisto MT"/>
              </a:rPr>
              <a:t>(</a:t>
            </a:r>
            <a:r>
              <a:rPr lang="en-US" dirty="0" err="1">
                <a:latin typeface="Calisto MT"/>
                <a:cs typeface="Calisto MT"/>
              </a:rPr>
              <a:t>maksimalt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forbundne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subgrupper</a:t>
            </a:r>
            <a:r>
              <a:rPr lang="en-US" dirty="0">
                <a:latin typeface="Calisto MT"/>
                <a:cs typeface="Calisto MT"/>
              </a:rPr>
              <a:t>)</a:t>
            </a:r>
          </a:p>
          <a:p>
            <a:pPr marL="312528" lvl="1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r>
              <a:rPr lang="en-US" dirty="0" err="1">
                <a:latin typeface="Calisto MT"/>
                <a:cs typeface="Calisto MT"/>
              </a:rPr>
              <a:t>Diskrete</a:t>
            </a:r>
            <a:r>
              <a:rPr lang="en-US" dirty="0">
                <a:latin typeface="Calisto MT"/>
                <a:cs typeface="Calisto MT"/>
              </a:rPr>
              <a:t>: </a:t>
            </a:r>
            <a:r>
              <a:rPr lang="en-US" dirty="0" err="1">
                <a:latin typeface="Calisto MT"/>
                <a:cs typeface="Calisto MT"/>
              </a:rPr>
              <a:t>Klynger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og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fællesskaber</a:t>
            </a:r>
            <a:r>
              <a:rPr lang="en-US" dirty="0">
                <a:latin typeface="Calisto MT"/>
                <a:cs typeface="Calisto MT"/>
              </a:rPr>
              <a:t> </a:t>
            </a:r>
          </a:p>
          <a:p>
            <a:pPr marL="312528" lvl="1" indent="0">
              <a:buNone/>
            </a:pPr>
            <a:r>
              <a:rPr lang="en-US" dirty="0">
                <a:latin typeface="Calisto MT"/>
                <a:cs typeface="Calisto MT"/>
              </a:rPr>
              <a:t>(</a:t>
            </a:r>
            <a:r>
              <a:rPr lang="en-US" dirty="0" err="1">
                <a:latin typeface="Calisto MT"/>
                <a:cs typeface="Calisto MT"/>
              </a:rPr>
              <a:t>optimering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af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diskrete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grupper</a:t>
            </a:r>
            <a:r>
              <a:rPr lang="en-US" dirty="0">
                <a:latin typeface="Calisto MT"/>
                <a:cs typeface="Calisto MT"/>
              </a:rPr>
              <a:t>)</a:t>
            </a:r>
            <a:endParaRPr lang="da-DK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312528" lvl="1" indent="0">
              <a:buNone/>
            </a:pPr>
            <a:r>
              <a:rPr lang="en-US" dirty="0" err="1">
                <a:latin typeface="Calisto MT"/>
                <a:cs typeface="Calisto MT"/>
              </a:rPr>
              <a:t>Meget</a:t>
            </a:r>
            <a:r>
              <a:rPr lang="en-US" dirty="0">
                <a:latin typeface="Calisto MT"/>
                <a:cs typeface="Calisto MT"/>
              </a:rPr>
              <a:t> mere </a:t>
            </a:r>
            <a:r>
              <a:rPr lang="en-US" dirty="0" err="1">
                <a:latin typeface="Calisto MT"/>
                <a:cs typeface="Calisto MT"/>
              </a:rPr>
              <a:t>herom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senere</a:t>
            </a:r>
            <a:endParaRPr lang="en-US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400" b="1" i="1" dirty="0">
              <a:latin typeface="Calisto MT"/>
              <a:cs typeface="Calisto M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B2766CD-6E95-7B4E-BE15-60B6A4AF3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1" t="34988" r="43780" b="44889"/>
          <a:stretch/>
        </p:blipFill>
        <p:spPr>
          <a:xfrm rot="5400000">
            <a:off x="7427903" y="1520894"/>
            <a:ext cx="4853928" cy="4960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EEB1D6C-4982-E34E-9510-19BECA3AEDE9}"/>
              </a:ext>
            </a:extLst>
          </p:cNvPr>
          <p:cNvSpPr/>
          <p:nvPr/>
        </p:nvSpPr>
        <p:spPr>
          <a:xfrm rot="18362904">
            <a:off x="6363773" y="2229929"/>
            <a:ext cx="4556092" cy="2256076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D97C88-A310-1A48-AF26-E80C764A25F5}"/>
              </a:ext>
            </a:extLst>
          </p:cNvPr>
          <p:cNvSpPr/>
          <p:nvPr/>
        </p:nvSpPr>
        <p:spPr>
          <a:xfrm rot="17037038">
            <a:off x="10217185" y="1615420"/>
            <a:ext cx="318098" cy="34275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9E6109-738A-FE40-9AA6-659F289DDEF8}"/>
              </a:ext>
            </a:extLst>
          </p:cNvPr>
          <p:cNvSpPr/>
          <p:nvPr/>
        </p:nvSpPr>
        <p:spPr>
          <a:xfrm rot="17037038">
            <a:off x="10235351" y="2884416"/>
            <a:ext cx="2549497" cy="1351346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9254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2E8B-F27D-A0C4-C5E3-9EC64D581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738A-2AA3-68C1-5A6A-238B5651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sto MT" panose="02040603050505030304" pitchFamily="18" charset="77"/>
              </a:rPr>
              <a:t>“</a:t>
            </a:r>
            <a:r>
              <a:rPr lang="en-US" dirty="0" err="1">
                <a:latin typeface="Calisto MT" panose="02040603050505030304" pitchFamily="18" charset="77"/>
              </a:rPr>
              <a:t>Klynger</a:t>
            </a:r>
            <a:r>
              <a:rPr lang="en-US" dirty="0">
                <a:latin typeface="Calisto MT" panose="02040603050505030304" pitchFamily="18" charset="77"/>
              </a:rPr>
              <a:t>” – </a:t>
            </a:r>
            <a:r>
              <a:rPr lang="en-US" dirty="0" err="1">
                <a:latin typeface="Calisto MT" panose="02040603050505030304" pitchFamily="18" charset="77"/>
              </a:rPr>
              <a:t>øger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afstande</a:t>
            </a:r>
            <a:r>
              <a:rPr lang="en-US" dirty="0">
                <a:latin typeface="Calisto MT" panose="02040603050505030304" pitchFamily="18" charset="77"/>
              </a:rPr>
              <a:t> </a:t>
            </a:r>
            <a:r>
              <a:rPr lang="en-US" dirty="0" err="1">
                <a:latin typeface="Calisto MT" panose="02040603050505030304" pitchFamily="18" charset="77"/>
              </a:rPr>
              <a:t>globalt</a:t>
            </a:r>
            <a:r>
              <a:rPr lang="en-US" dirty="0">
                <a:latin typeface="Calisto MT" panose="02040603050505030304" pitchFamily="18" charset="77"/>
              </a:rPr>
              <a:t>, men </a:t>
            </a:r>
            <a:r>
              <a:rPr lang="en-US" dirty="0" err="1">
                <a:latin typeface="Calisto MT" panose="02040603050505030304" pitchFamily="18" charset="77"/>
              </a:rPr>
              <a:t>mindsker</a:t>
            </a:r>
            <a:r>
              <a:rPr lang="en-US" dirty="0">
                <a:latin typeface="Calisto MT" panose="02040603050505030304" pitchFamily="18" charset="77"/>
              </a:rPr>
              <a:t> dem </a:t>
            </a:r>
            <a:r>
              <a:rPr lang="en-US" dirty="0" err="1">
                <a:latin typeface="Calisto MT" panose="02040603050505030304" pitchFamily="18" charset="77"/>
              </a:rPr>
              <a:t>lokalt</a:t>
            </a:r>
            <a:endParaRPr lang="en-US" dirty="0">
              <a:latin typeface="Calisto MT" panose="02040603050505030304" pitchFamily="18" charset="7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5A50C02-9F94-A751-6FDF-D9CB9EEB0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176" y="1599513"/>
            <a:ext cx="6258736" cy="525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908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2717-6FC4-56D7-255E-218EA9F1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958" y="623850"/>
            <a:ext cx="5095979" cy="1216741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alisto MT" panose="02040603050505030304" pitchFamily="18" charset="77"/>
              </a:rPr>
              <a:t>Hvorfor</a:t>
            </a:r>
            <a:r>
              <a:rPr lang="en-US" sz="3200" dirty="0">
                <a:latin typeface="Calisto MT" panose="02040603050505030304" pitchFamily="18" charset="77"/>
              </a:rPr>
              <a:t> </a:t>
            </a:r>
            <a:r>
              <a:rPr lang="en-US" sz="3200" dirty="0" err="1">
                <a:latin typeface="Calisto MT" panose="02040603050505030304" pitchFamily="18" charset="77"/>
              </a:rPr>
              <a:t>klynger</a:t>
            </a:r>
            <a:r>
              <a:rPr lang="en-US" sz="3200" dirty="0">
                <a:latin typeface="Calisto MT" panose="02040603050505030304" pitchFamily="18" charset="77"/>
              </a:rPr>
              <a:t> </a:t>
            </a:r>
            <a:r>
              <a:rPr lang="en-US" sz="3200" dirty="0" err="1">
                <a:latin typeface="Calisto MT" panose="02040603050505030304" pitchFamily="18" charset="77"/>
              </a:rPr>
              <a:t>opstår</a:t>
            </a:r>
            <a:endParaRPr lang="en-US" sz="3200" dirty="0">
              <a:latin typeface="Calisto MT" panose="020406030505050303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C4868-D7E8-3D68-1C4A-44F27C25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996" y="2970757"/>
            <a:ext cx="4255148" cy="2839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28" b="1" dirty="0" err="1">
                <a:latin typeface="Calisto MT" panose="02040603050505030304" pitchFamily="18" charset="77"/>
              </a:rPr>
              <a:t>Homofili</a:t>
            </a:r>
            <a:endParaRPr lang="en-US" sz="1828" b="1" dirty="0">
              <a:latin typeface="Calisto MT" panose="02040603050505030304" pitchFamily="18" charset="77"/>
            </a:endParaRPr>
          </a:p>
          <a:p>
            <a:pPr marL="0" indent="0">
              <a:buNone/>
            </a:pPr>
            <a:r>
              <a:rPr lang="en-US" sz="1828" b="1" dirty="0" err="1">
                <a:latin typeface="Calisto MT" panose="02040603050505030304" pitchFamily="18" charset="77"/>
              </a:rPr>
              <a:t>Lukning</a:t>
            </a:r>
            <a:r>
              <a:rPr lang="en-US" sz="1828" b="1" dirty="0">
                <a:latin typeface="Calisto MT" panose="02040603050505030304" pitchFamily="18" charset="77"/>
              </a:rPr>
              <a:t> </a:t>
            </a:r>
            <a:r>
              <a:rPr lang="en-US" sz="1828" dirty="0">
                <a:latin typeface="Calisto MT" panose="02040603050505030304" pitchFamily="18" charset="77"/>
              </a:rPr>
              <a:t>– to </a:t>
            </a:r>
            <a:r>
              <a:rPr lang="en-US" sz="1828" dirty="0" err="1">
                <a:latin typeface="Calisto MT" panose="02040603050505030304" pitchFamily="18" charset="77"/>
              </a:rPr>
              <a:t>indirekte</a:t>
            </a:r>
            <a:r>
              <a:rPr lang="en-US" sz="1828" dirty="0">
                <a:latin typeface="Calisto MT" panose="02040603050505030304" pitchFamily="18" charset="77"/>
              </a:rPr>
              <a:t> </a:t>
            </a:r>
            <a:r>
              <a:rPr lang="en-US" sz="1828" dirty="0" err="1">
                <a:latin typeface="Calisto MT" panose="02040603050505030304" pitchFamily="18" charset="77"/>
              </a:rPr>
              <a:t>forbundne</a:t>
            </a:r>
            <a:r>
              <a:rPr lang="en-US" sz="1828" dirty="0">
                <a:latin typeface="Calisto MT" panose="02040603050505030304" pitchFamily="18" charset="77"/>
              </a:rPr>
              <a:t> </a:t>
            </a:r>
            <a:r>
              <a:rPr lang="en-US" sz="1828" dirty="0" err="1">
                <a:latin typeface="Calisto MT" panose="02040603050505030304" pitchFamily="18" charset="77"/>
              </a:rPr>
              <a:t>aktører</a:t>
            </a:r>
            <a:r>
              <a:rPr lang="en-US" sz="1828" dirty="0">
                <a:latin typeface="Calisto MT" panose="02040603050505030304" pitchFamily="18" charset="77"/>
              </a:rPr>
              <a:t> </a:t>
            </a:r>
            <a:r>
              <a:rPr lang="en-US" sz="1828" dirty="0" err="1">
                <a:latin typeface="Calisto MT" panose="02040603050505030304" pitchFamily="18" charset="77"/>
              </a:rPr>
              <a:t>forbindes</a:t>
            </a:r>
            <a:r>
              <a:rPr lang="en-US" sz="1828" dirty="0">
                <a:latin typeface="Calisto MT" panose="02040603050505030304" pitchFamily="18" charset="77"/>
              </a:rPr>
              <a:t> qua </a:t>
            </a:r>
            <a:r>
              <a:rPr lang="en-US" sz="1828" dirty="0" err="1">
                <a:latin typeface="Calisto MT" panose="02040603050505030304" pitchFamily="18" charset="77"/>
              </a:rPr>
              <a:t>eksponering</a:t>
            </a:r>
            <a:endParaRPr lang="en-US" sz="1828" dirty="0">
              <a:latin typeface="Calisto MT" panose="02040603050505030304" pitchFamily="18" charset="77"/>
            </a:endParaRPr>
          </a:p>
          <a:p>
            <a:pPr marL="0" indent="0">
              <a:buNone/>
            </a:pPr>
            <a:r>
              <a:rPr lang="en-US" sz="1828" b="1" dirty="0" err="1">
                <a:latin typeface="Calisto MT" panose="02040603050505030304" pitchFamily="18" charset="77"/>
              </a:rPr>
              <a:t>Structurel</a:t>
            </a:r>
            <a:r>
              <a:rPr lang="en-US" sz="1828" b="1" dirty="0">
                <a:latin typeface="Calisto MT" panose="02040603050505030304" pitchFamily="18" charset="77"/>
              </a:rPr>
              <a:t> balance </a:t>
            </a:r>
            <a:r>
              <a:rPr lang="en-US" sz="1828" dirty="0">
                <a:latin typeface="Calisto MT" panose="02040603050505030304" pitchFamily="18" charset="77"/>
              </a:rPr>
              <a:t>– positive </a:t>
            </a:r>
            <a:r>
              <a:rPr lang="en-US" sz="1828" dirty="0" err="1">
                <a:latin typeface="Calisto MT" panose="02040603050505030304" pitchFamily="18" charset="77"/>
              </a:rPr>
              <a:t>og</a:t>
            </a:r>
            <a:r>
              <a:rPr lang="en-US" sz="1828" dirty="0">
                <a:latin typeface="Calisto MT" panose="02040603050505030304" pitchFamily="18" charset="77"/>
              </a:rPr>
              <a:t> negative </a:t>
            </a:r>
            <a:r>
              <a:rPr lang="en-US" sz="1828" dirty="0" err="1">
                <a:latin typeface="Calisto MT" panose="02040603050505030304" pitchFamily="18" charset="77"/>
              </a:rPr>
              <a:t>forbindelser</a:t>
            </a:r>
            <a:r>
              <a:rPr lang="en-US" sz="1828" dirty="0">
                <a:latin typeface="Calisto MT" panose="02040603050505030304" pitchFamily="18" charset="77"/>
              </a:rPr>
              <a:t> </a:t>
            </a:r>
            <a:r>
              <a:rPr lang="en-US" sz="1828" dirty="0" err="1">
                <a:latin typeface="Calisto MT" panose="02040603050505030304" pitchFamily="18" charset="77"/>
              </a:rPr>
              <a:t>forstærkes</a:t>
            </a:r>
            <a:r>
              <a:rPr lang="en-US" sz="1828" dirty="0">
                <a:latin typeface="Calisto MT" panose="02040603050505030304" pitchFamily="18" charset="77"/>
              </a:rPr>
              <a:t> (Heider 1958, </a:t>
            </a:r>
            <a:r>
              <a:rPr lang="en-US" sz="1828" i="1" dirty="0">
                <a:latin typeface="Calisto MT" panose="02040603050505030304" pitchFamily="18" charset="77"/>
              </a:rPr>
              <a:t>The Psychology of Interpersonal Relations</a:t>
            </a:r>
            <a:r>
              <a:rPr lang="en-US" sz="1828" dirty="0">
                <a:latin typeface="Calisto MT" panose="02040603050505030304" pitchFamily="18" charset="77"/>
              </a:rPr>
              <a:t>)</a:t>
            </a:r>
          </a:p>
          <a:p>
            <a:pPr marL="0" indent="0">
              <a:buNone/>
            </a:pPr>
            <a:r>
              <a:rPr lang="en-US" sz="1828" b="1" dirty="0" err="1">
                <a:latin typeface="Calisto MT" panose="02040603050505030304" pitchFamily="18" charset="77"/>
              </a:rPr>
              <a:t>Netværksbias</a:t>
            </a:r>
            <a:r>
              <a:rPr lang="en-US" sz="1828" b="1" dirty="0">
                <a:latin typeface="Calisto MT" panose="02040603050505030304" pitchFamily="18" charset="77"/>
              </a:rPr>
              <a:t> – </a:t>
            </a:r>
            <a:r>
              <a:rPr lang="en-US" sz="1828" dirty="0">
                <a:latin typeface="Calisto MT" panose="02040603050505030304" pitchFamily="18" charset="77"/>
              </a:rPr>
              <a:t>folk </a:t>
            </a:r>
            <a:r>
              <a:rPr lang="en-US" sz="1828" dirty="0" err="1">
                <a:latin typeface="Calisto MT" panose="02040603050505030304" pitchFamily="18" charset="77"/>
              </a:rPr>
              <a:t>danner</a:t>
            </a:r>
            <a:r>
              <a:rPr lang="en-US" sz="1828" dirty="0">
                <a:latin typeface="Calisto MT" panose="02040603050505030304" pitchFamily="18" charset="77"/>
              </a:rPr>
              <a:t> </a:t>
            </a:r>
            <a:r>
              <a:rPr lang="en-US" sz="1828" dirty="0" err="1">
                <a:latin typeface="Calisto MT" panose="02040603050505030304" pitchFamily="18" charset="77"/>
              </a:rPr>
              <a:t>billeder</a:t>
            </a:r>
            <a:r>
              <a:rPr lang="en-US" sz="1828" dirty="0">
                <a:latin typeface="Calisto MT" panose="02040603050505030304" pitchFamily="18" charset="77"/>
              </a:rPr>
              <a:t> </a:t>
            </a:r>
            <a:r>
              <a:rPr lang="en-US" sz="1828" dirty="0" err="1">
                <a:latin typeface="Calisto MT" panose="02040603050505030304" pitchFamily="18" charset="77"/>
              </a:rPr>
              <a:t>af</a:t>
            </a:r>
            <a:r>
              <a:rPr lang="en-US" sz="1828" dirty="0">
                <a:latin typeface="Calisto MT" panose="02040603050505030304" pitchFamily="18" charset="77"/>
              </a:rPr>
              <a:t> </a:t>
            </a:r>
            <a:r>
              <a:rPr lang="en-US" sz="1828" dirty="0" err="1">
                <a:latin typeface="Calisto MT" panose="02040603050505030304" pitchFamily="18" charset="77"/>
              </a:rPr>
              <a:t>hinanden</a:t>
            </a:r>
            <a:r>
              <a:rPr lang="en-US" sz="1828" dirty="0">
                <a:latin typeface="Calisto MT" panose="02040603050505030304" pitchFamily="18" charset="77"/>
              </a:rPr>
              <a:t> </a:t>
            </a:r>
            <a:r>
              <a:rPr lang="en-US" sz="1828" dirty="0" err="1">
                <a:latin typeface="Calisto MT" panose="02040603050505030304" pitchFamily="18" charset="77"/>
              </a:rPr>
              <a:t>ud</a:t>
            </a:r>
            <a:r>
              <a:rPr lang="en-US" sz="1828" dirty="0">
                <a:latin typeface="Calisto MT" panose="02040603050505030304" pitchFamily="18" charset="77"/>
              </a:rPr>
              <a:t> </a:t>
            </a:r>
            <a:r>
              <a:rPr lang="en-US" sz="1828" dirty="0" err="1">
                <a:latin typeface="Calisto MT" panose="02040603050505030304" pitchFamily="18" charset="77"/>
              </a:rPr>
              <a:t>fra</a:t>
            </a:r>
            <a:r>
              <a:rPr lang="en-US" sz="1828" dirty="0">
                <a:latin typeface="Calisto MT" panose="02040603050505030304" pitchFamily="18" charset="77"/>
              </a:rPr>
              <a:t> </a:t>
            </a:r>
            <a:r>
              <a:rPr lang="en-US" sz="1828" dirty="0" err="1">
                <a:latin typeface="Calisto MT" panose="02040603050505030304" pitchFamily="18" charset="77"/>
              </a:rPr>
              <a:t>øvrige</a:t>
            </a:r>
            <a:r>
              <a:rPr lang="en-US" sz="1828" dirty="0">
                <a:latin typeface="Calisto MT" panose="02040603050505030304" pitchFamily="18" charset="77"/>
              </a:rPr>
              <a:t> </a:t>
            </a:r>
            <a:r>
              <a:rPr lang="en-US" sz="1828" dirty="0" err="1">
                <a:latin typeface="Calisto MT" panose="02040603050505030304" pitchFamily="18" charset="77"/>
              </a:rPr>
              <a:t>forbindelser</a:t>
            </a:r>
            <a:endParaRPr lang="en-US" sz="1828" dirty="0">
              <a:latin typeface="Calisto MT" panose="02040603050505030304" pitchFamily="18" charset="77"/>
            </a:endParaRPr>
          </a:p>
          <a:p>
            <a:pPr marL="0" indent="0">
              <a:buNone/>
            </a:pPr>
            <a:endParaRPr lang="en-US" sz="1828" dirty="0">
              <a:latin typeface="Calisto MT" panose="02040603050505030304" pitchFamily="18" charset="77"/>
            </a:endParaRPr>
          </a:p>
        </p:txBody>
      </p:sp>
      <p:pic>
        <p:nvPicPr>
          <p:cNvPr id="5" name="Picture 4" descr="Radar chart&#10;&#10;Description automatically generated">
            <a:extLst>
              <a:ext uri="{FF2B5EF4-FFF2-40B4-BE49-F238E27FC236}">
                <a16:creationId xmlns:a16="http://schemas.microsoft.com/office/drawing/2014/main" id="{CED8CE34-C58B-F9C5-5AF2-69FD99D9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933" y="4651888"/>
            <a:ext cx="2806067" cy="2188731"/>
          </a:xfrm>
          <a:prstGeom prst="rect">
            <a:avLst/>
          </a:prstGeom>
          <a:effectLst/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15FBE30-E48B-DD9A-509D-0A008C9B0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933" y="0"/>
            <a:ext cx="2806067" cy="474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54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2717-6FC4-56D7-255E-218EA9F1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48" y="0"/>
            <a:ext cx="5088452" cy="1216741"/>
          </a:xfrm>
        </p:spPr>
        <p:txBody>
          <a:bodyPr>
            <a:normAutofit/>
          </a:bodyPr>
          <a:lstStyle/>
          <a:p>
            <a:r>
              <a:rPr lang="en-US" sz="2672" dirty="0" err="1">
                <a:latin typeface="Calisto MT" panose="02040603050505030304" pitchFamily="18" charset="77"/>
              </a:rPr>
              <a:t>Hvilke</a:t>
            </a:r>
            <a:r>
              <a:rPr lang="en-US" sz="2672" dirty="0">
                <a:latin typeface="Calisto MT" panose="02040603050505030304" pitchFamily="18" charset="77"/>
              </a:rPr>
              <a:t> </a:t>
            </a:r>
            <a:r>
              <a:rPr lang="en-US" sz="2672" dirty="0" err="1">
                <a:latin typeface="Calisto MT" panose="02040603050505030304" pitchFamily="18" charset="77"/>
              </a:rPr>
              <a:t>effekter</a:t>
            </a:r>
            <a:r>
              <a:rPr lang="en-US" sz="2672" dirty="0">
                <a:latin typeface="Calisto MT" panose="02040603050505030304" pitchFamily="18" charset="77"/>
              </a:rPr>
              <a:t> </a:t>
            </a:r>
            <a:r>
              <a:rPr lang="en-US" sz="2672" dirty="0" err="1">
                <a:latin typeface="Calisto MT" panose="02040603050505030304" pitchFamily="18" charset="77"/>
              </a:rPr>
              <a:t>klynger</a:t>
            </a:r>
            <a:r>
              <a:rPr lang="en-US" sz="2672" dirty="0">
                <a:latin typeface="Calisto MT" panose="02040603050505030304" pitchFamily="18" charset="77"/>
              </a:rPr>
              <a:t> </a:t>
            </a:r>
            <a:r>
              <a:rPr lang="en-US" sz="2672" dirty="0" err="1">
                <a:latin typeface="Calisto MT" panose="02040603050505030304" pitchFamily="18" charset="77"/>
              </a:rPr>
              <a:t>har</a:t>
            </a:r>
            <a:endParaRPr lang="en-US" sz="2672" dirty="0">
              <a:latin typeface="Calisto MT" panose="02040603050505030304" pitchFamily="18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C4868-D7E8-3D68-1C4A-44F27C25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812" y="1607536"/>
            <a:ext cx="4688785" cy="43932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87" b="1" dirty="0" err="1">
                <a:latin typeface="Calisto MT" panose="02040603050505030304" pitchFamily="18" charset="77"/>
                <a:cs typeface="Calibri" panose="020F0502020204030204" pitchFamily="34" charset="0"/>
              </a:rPr>
              <a:t>Monitorering</a:t>
            </a:r>
            <a:r>
              <a:rPr lang="en-US" sz="1687" b="1" dirty="0">
                <a:latin typeface="Calisto MT" panose="02040603050505030304" pitchFamily="18" charset="77"/>
                <a:cs typeface="Calibri" panose="020F0502020204030204" pitchFamily="34" charset="0"/>
              </a:rPr>
              <a:t> –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høj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båndbredde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betyder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at mere information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flyder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i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netværket</a:t>
            </a:r>
            <a:endParaRPr lang="en-US" sz="1687" dirty="0">
              <a:latin typeface="Calisto MT" panose="02040603050505030304" pitchFamily="18" charset="77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87" b="1" dirty="0" err="1">
                <a:latin typeface="Calisto MT" panose="02040603050505030304" pitchFamily="18" charset="77"/>
                <a:cs typeface="Calibri" panose="020F0502020204030204" pitchFamily="34" charset="0"/>
              </a:rPr>
              <a:t>Omdømme</a:t>
            </a:r>
            <a:r>
              <a:rPr lang="en-US" sz="1687" b="1" dirty="0">
                <a:latin typeface="Calisto MT" panose="02040603050505030304" pitchFamily="18" charset="77"/>
                <a:cs typeface="Calibri" panose="020F0502020204030204" pitchFamily="34" charset="0"/>
              </a:rPr>
              <a:t> – 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“reputation cannot arise in an open structure” (Coleman 1988, 107) – det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skal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deles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af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mange</a:t>
            </a:r>
          </a:p>
          <a:p>
            <a:pPr marL="0" indent="0">
              <a:buNone/>
            </a:pPr>
            <a:r>
              <a:rPr lang="en-US" sz="1687" b="1" dirty="0" err="1">
                <a:latin typeface="Calisto MT" panose="02040603050505030304" pitchFamily="18" charset="77"/>
                <a:cs typeface="Calibri" panose="020F0502020204030204" pitchFamily="34" charset="0"/>
              </a:rPr>
              <a:t>Normfølgelse</a:t>
            </a:r>
            <a:r>
              <a:rPr lang="en-US" sz="1687" b="1" dirty="0">
                <a:latin typeface="Calisto MT" panose="02040603050505030304" pitchFamily="18" charset="77"/>
                <a:cs typeface="Calibri" panose="020F0502020204030204" pitchFamily="34" charset="0"/>
              </a:rPr>
              <a:t> –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Klynger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sanktionerer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normbrud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stærkere</a:t>
            </a:r>
            <a:endParaRPr lang="en-US" sz="1687" dirty="0">
              <a:latin typeface="Calisto MT" panose="02040603050505030304" pitchFamily="18" charset="77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87" b="1" dirty="0" err="1">
                <a:latin typeface="Calisto MT" panose="02040603050505030304" pitchFamily="18" charset="77"/>
                <a:cs typeface="Calibri" panose="020F0502020204030204" pitchFamily="34" charset="0"/>
              </a:rPr>
              <a:t>Tillid</a:t>
            </a:r>
            <a:r>
              <a:rPr lang="en-US" sz="1687" b="1" dirty="0">
                <a:latin typeface="Calisto MT" panose="02040603050505030304" pitchFamily="18" charset="77"/>
                <a:cs typeface="Calibri" panose="020F0502020204030204" pitchFamily="34" charset="0"/>
              </a:rPr>
              <a:t> –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gode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grunde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til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at stole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på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andre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,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som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ens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venner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også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stoler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på</a:t>
            </a:r>
            <a:endParaRPr lang="en-US" sz="1687" dirty="0">
              <a:latin typeface="Calisto MT" panose="02040603050505030304" pitchFamily="18" charset="77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87" b="1" dirty="0" err="1">
                <a:latin typeface="Calisto MT" panose="02040603050505030304" pitchFamily="18" charset="77"/>
                <a:cs typeface="Calibri" panose="020F0502020204030204" pitchFamily="34" charset="0"/>
              </a:rPr>
              <a:t>Effektivitet</a:t>
            </a:r>
            <a:r>
              <a:rPr lang="en-US" sz="1687" b="1" dirty="0">
                <a:latin typeface="Calisto MT" panose="02040603050505030304" pitchFamily="18" charset="77"/>
                <a:cs typeface="Calibri" panose="020F0502020204030204" pitchFamily="34" charset="0"/>
              </a:rPr>
              <a:t> – 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Information,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tillid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og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normfølgelse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gør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klynger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effective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til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at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udføre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opgaver</a:t>
            </a:r>
            <a:r>
              <a:rPr lang="en-US" sz="1687" dirty="0">
                <a:latin typeface="Calisto MT" panose="02040603050505030304" pitchFamily="18" charset="77"/>
                <a:cs typeface="Calibri" panose="020F0502020204030204" pitchFamily="34" charset="0"/>
              </a:rPr>
              <a:t> </a:t>
            </a:r>
            <a:r>
              <a:rPr lang="en-US" sz="1687" dirty="0" err="1">
                <a:latin typeface="Calisto MT" panose="02040603050505030304" pitchFamily="18" charset="77"/>
                <a:cs typeface="Calibri" panose="020F0502020204030204" pitchFamily="34" charset="0"/>
              </a:rPr>
              <a:t>kollektivt</a:t>
            </a:r>
            <a:endParaRPr lang="en-US" sz="1687" dirty="0">
              <a:latin typeface="Calisto MT" panose="02040603050505030304" pitchFamily="18" charset="77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91A324-8B8C-3D75-F3F1-029053D0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09" y="1748355"/>
            <a:ext cx="3921591" cy="3245116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A1AA5-ADDB-9422-9653-5076916AEDD5}"/>
              </a:ext>
            </a:extLst>
          </p:cNvPr>
          <p:cNvSpPr txBox="1"/>
          <p:nvPr/>
        </p:nvSpPr>
        <p:spPr>
          <a:xfrm>
            <a:off x="6632715" y="4993472"/>
            <a:ext cx="4100546" cy="330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7" i="1" dirty="0">
                <a:latin typeface="Calisto MT" panose="02040603050505030304" pitchFamily="18" charset="77"/>
              </a:rPr>
              <a:t>Source:</a:t>
            </a:r>
            <a:r>
              <a:rPr lang="en-US" sz="1547" dirty="0">
                <a:latin typeface="Calisto MT" panose="02040603050505030304" pitchFamily="18" charset="77"/>
              </a:rPr>
              <a:t> Burt, Brokerage and Closure Figure 4.6</a:t>
            </a:r>
          </a:p>
        </p:txBody>
      </p:sp>
    </p:spTree>
    <p:extLst>
      <p:ext uri="{BB962C8B-B14F-4D97-AF65-F5344CB8AC3E}">
        <p14:creationId xmlns:p14="http://schemas.microsoft.com/office/powerpoint/2010/main" val="749535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0EBC-FD09-E3F9-F6EA-34A45694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17" y="153306"/>
            <a:ext cx="7073766" cy="1059414"/>
          </a:xfrm>
        </p:spPr>
        <p:txBody>
          <a:bodyPr>
            <a:normAutofit/>
          </a:bodyPr>
          <a:lstStyle/>
          <a:p>
            <a:r>
              <a:rPr lang="da-DK" sz="3600" dirty="0">
                <a:latin typeface="Calisto MT"/>
                <a:ea typeface="+mn-ea"/>
              </a:rPr>
              <a:t>Klynger i den globale kapitalisme</a:t>
            </a:r>
            <a:endParaRPr lang="en-US" sz="3600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4CD0370-1834-F1B5-2731-E87E281C1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5353" y="3349011"/>
            <a:ext cx="5162559" cy="3384582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2C21F85-EB9C-4E97-6663-8B730FCA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5" y="2261979"/>
            <a:ext cx="5162558" cy="2674578"/>
          </a:xfrm>
          <a:prstGeom prst="rect">
            <a:avLst/>
          </a:prstGeom>
        </p:spPr>
      </p:pic>
      <p:pic>
        <p:nvPicPr>
          <p:cNvPr id="11" name="Picture 10" descr="Chart, diagram, radar chart&#10;&#10;Description automatically generated">
            <a:extLst>
              <a:ext uri="{FF2B5EF4-FFF2-40B4-BE49-F238E27FC236}">
                <a16:creationId xmlns:a16="http://schemas.microsoft.com/office/drawing/2014/main" id="{8DB02F07-4786-FC9C-CFBF-C763E719B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040" y="914400"/>
            <a:ext cx="3187700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1979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E459-E489-9A10-54FF-0BC068F1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Fragmentering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7D4E3-F642-D917-04BA-E616DD67A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Kan </a:t>
            </a:r>
            <a:r>
              <a:rPr lang="en-US" i="1" dirty="0" err="1"/>
              <a:t>forhindre</a:t>
            </a:r>
            <a:r>
              <a:rPr lang="en-US" dirty="0"/>
              <a:t> </a:t>
            </a:r>
            <a:r>
              <a:rPr lang="en-US" dirty="0" err="1"/>
              <a:t>spredning</a:t>
            </a:r>
            <a:r>
              <a:rPr lang="en-US" dirty="0"/>
              <a:t> (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fx</a:t>
            </a:r>
            <a:r>
              <a:rPr lang="en-US" dirty="0"/>
              <a:t> virus </a:t>
            </a:r>
            <a:r>
              <a:rPr lang="en-US" dirty="0" err="1"/>
              <a:t>eller</a:t>
            </a:r>
            <a:r>
              <a:rPr lang="en-US" dirty="0"/>
              <a:t> information, ex. </a:t>
            </a:r>
            <a:r>
              <a:rPr lang="en-US" dirty="0" err="1"/>
              <a:t>terrorceller</a:t>
            </a:r>
            <a:r>
              <a:rPr lang="en-US" dirty="0"/>
              <a:t>)</a:t>
            </a:r>
          </a:p>
          <a:p>
            <a:r>
              <a:rPr lang="en-US" dirty="0" err="1"/>
              <a:t>Indikerer</a:t>
            </a:r>
            <a:r>
              <a:rPr lang="en-US" dirty="0"/>
              <a:t> ”</a:t>
            </a:r>
            <a:r>
              <a:rPr lang="en-US" dirty="0" err="1"/>
              <a:t>balkanisering</a:t>
            </a:r>
            <a:r>
              <a:rPr lang="en-US" dirty="0"/>
              <a:t>” – </a:t>
            </a:r>
            <a:r>
              <a:rPr lang="en-US" dirty="0" err="1"/>
              <a:t>kamp</a:t>
            </a:r>
            <a:r>
              <a:rPr lang="en-US" dirty="0"/>
              <a:t> </a:t>
            </a:r>
            <a:r>
              <a:rPr lang="en-US" dirty="0" err="1"/>
              <a:t>mellem</a:t>
            </a:r>
            <a:r>
              <a:rPr lang="en-US" dirty="0"/>
              <a:t> </a:t>
            </a:r>
            <a:r>
              <a:rPr lang="en-US" dirty="0" err="1"/>
              <a:t>rivaliserende</a:t>
            </a:r>
            <a:r>
              <a:rPr lang="en-US" dirty="0"/>
              <a:t> </a:t>
            </a:r>
            <a:r>
              <a:rPr lang="en-US" dirty="0" err="1"/>
              <a:t>grupper</a:t>
            </a:r>
            <a:r>
              <a:rPr lang="en-US" dirty="0"/>
              <a:t>. </a:t>
            </a:r>
          </a:p>
          <a:p>
            <a:r>
              <a:rPr lang="en-US" dirty="0"/>
              <a:t>Kan </a:t>
            </a:r>
            <a:r>
              <a:rPr lang="en-US" i="1" dirty="0" err="1"/>
              <a:t>muliggøre</a:t>
            </a:r>
            <a:r>
              <a:rPr lang="en-US" dirty="0"/>
              <a:t> </a:t>
            </a:r>
            <a:r>
              <a:rPr lang="en-US" dirty="0" err="1"/>
              <a:t>spredning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fx</a:t>
            </a:r>
            <a:r>
              <a:rPr lang="en-US" dirty="0"/>
              <a:t> </a:t>
            </a:r>
            <a:r>
              <a:rPr lang="en-US" dirty="0" err="1"/>
              <a:t>normer</a:t>
            </a:r>
            <a:r>
              <a:rPr lang="en-US" dirty="0"/>
              <a:t> </a:t>
            </a:r>
            <a:r>
              <a:rPr lang="en-US" dirty="0" err="1"/>
              <a:t>hvis</a:t>
            </a:r>
            <a:r>
              <a:rPr lang="en-US" dirty="0"/>
              <a:t> </a:t>
            </a:r>
            <a:r>
              <a:rPr lang="en-US" dirty="0" err="1"/>
              <a:t>overførsel</a:t>
            </a:r>
            <a:r>
              <a:rPr lang="en-US" dirty="0"/>
              <a:t> </a:t>
            </a:r>
            <a:r>
              <a:rPr lang="en-US" dirty="0" err="1"/>
              <a:t>kræver</a:t>
            </a:r>
            <a:r>
              <a:rPr lang="en-US" dirty="0"/>
              <a:t> </a:t>
            </a:r>
            <a:r>
              <a:rPr lang="en-US" dirty="0" err="1"/>
              <a:t>stærke</a:t>
            </a:r>
            <a:r>
              <a:rPr lang="en-US" dirty="0"/>
              <a:t> </a:t>
            </a:r>
            <a:r>
              <a:rPr lang="en-US" dirty="0" err="1"/>
              <a:t>relationer</a:t>
            </a:r>
            <a:r>
              <a:rPr lang="en-US" dirty="0"/>
              <a:t> – social </a:t>
            </a:r>
            <a:r>
              <a:rPr lang="en-US" dirty="0" err="1"/>
              <a:t>kapital</a:t>
            </a:r>
            <a:r>
              <a:rPr lang="en-US" dirty="0"/>
              <a:t>; </a:t>
            </a:r>
            <a:r>
              <a:rPr lang="en-US" dirty="0" err="1"/>
              <a:t>monitorering</a:t>
            </a:r>
            <a:r>
              <a:rPr lang="en-US" dirty="0"/>
              <a:t>, </a:t>
            </a:r>
            <a:r>
              <a:rPr lang="en-US" dirty="0" err="1"/>
              <a:t>omdømme</a:t>
            </a:r>
            <a:endParaRPr lang="en-US" dirty="0"/>
          </a:p>
          <a:p>
            <a:r>
              <a:rPr lang="en-US" dirty="0" err="1"/>
              <a:t>Svage</a:t>
            </a:r>
            <a:r>
              <a:rPr lang="en-US" dirty="0"/>
              <a:t> band (information) vs </a:t>
            </a:r>
            <a:r>
              <a:rPr lang="en-US" dirty="0" err="1"/>
              <a:t>stærke</a:t>
            </a:r>
            <a:r>
              <a:rPr lang="en-US" dirty="0"/>
              <a:t> </a:t>
            </a:r>
            <a:r>
              <a:rPr lang="en-US" dirty="0" err="1"/>
              <a:t>bånd</a:t>
            </a:r>
            <a:r>
              <a:rPr lang="en-US" dirty="0"/>
              <a:t> (</a:t>
            </a:r>
            <a:r>
              <a:rPr lang="en-US" dirty="0" err="1"/>
              <a:t>normer</a:t>
            </a:r>
            <a:r>
              <a:rPr lang="en-US" dirty="0"/>
              <a:t>) vs </a:t>
            </a:r>
            <a:r>
              <a:rPr lang="en-US" dirty="0" err="1"/>
              <a:t>stærke</a:t>
            </a:r>
            <a:r>
              <a:rPr lang="en-US" dirty="0"/>
              <a:t> </a:t>
            </a:r>
            <a:r>
              <a:rPr lang="en-US" dirty="0" err="1"/>
              <a:t>broer</a:t>
            </a:r>
            <a:r>
              <a:rPr lang="en-US" dirty="0"/>
              <a:t> </a:t>
            </a:r>
            <a:r>
              <a:rPr lang="en-US" dirty="0" err="1"/>
              <a:t>fx</a:t>
            </a:r>
            <a:r>
              <a:rPr lang="en-US" dirty="0"/>
              <a:t> </a:t>
            </a:r>
            <a:r>
              <a:rPr lang="en-US" dirty="0" err="1"/>
              <a:t>Centola</a:t>
            </a:r>
            <a:r>
              <a:rPr lang="en-US" dirty="0"/>
              <a:t> </a:t>
            </a:r>
            <a:r>
              <a:rPr lang="en-US" dirty="0" err="1"/>
              <a:t>studie</a:t>
            </a:r>
            <a:endParaRPr lang="en-US" dirty="0"/>
          </a:p>
          <a:p>
            <a:r>
              <a:rPr lang="en-US" dirty="0" err="1"/>
              <a:t>Fragmentering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altså</a:t>
            </a:r>
            <a:r>
              <a:rPr lang="en-US" dirty="0"/>
              <a:t> </a:t>
            </a:r>
            <a:r>
              <a:rPr lang="en-US" dirty="0" err="1"/>
              <a:t>spille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vigtig</a:t>
            </a:r>
            <a:r>
              <a:rPr lang="en-US" dirty="0"/>
              <a:t> </a:t>
            </a:r>
            <a:r>
              <a:rPr lang="en-US" i="1" dirty="0" err="1"/>
              <a:t>integrativ</a:t>
            </a:r>
            <a:r>
              <a:rPr lang="en-US" dirty="0"/>
              <a:t> </a:t>
            </a:r>
            <a:r>
              <a:rPr lang="en-US" dirty="0" err="1"/>
              <a:t>rolle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netværk</a:t>
            </a:r>
            <a:r>
              <a:rPr lang="en-US" dirty="0"/>
              <a:t> (</a:t>
            </a:r>
            <a:r>
              <a:rPr lang="en-US" dirty="0" err="1"/>
              <a:t>paradoksalt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F484-0F83-699A-BB1B-1B7C20E1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Spredning</a:t>
            </a:r>
            <a:r>
              <a:rPr lang="en-US" sz="4000" dirty="0"/>
              <a:t> </a:t>
            </a:r>
            <a:r>
              <a:rPr lang="en-US" sz="4000" dirty="0" err="1"/>
              <a:t>af</a:t>
            </a:r>
            <a:r>
              <a:rPr lang="en-US" sz="4000" dirty="0"/>
              <a:t> social </a:t>
            </a:r>
            <a:r>
              <a:rPr lang="en-US" sz="4000" dirty="0" err="1"/>
              <a:t>normer</a:t>
            </a:r>
            <a:r>
              <a:rPr lang="en-US" sz="4000" dirty="0"/>
              <a:t> </a:t>
            </a:r>
            <a:r>
              <a:rPr lang="en-US" sz="4000" dirty="0" err="1"/>
              <a:t>kræver</a:t>
            </a:r>
            <a:r>
              <a:rPr lang="en-US" sz="4000" dirty="0"/>
              <a:t> </a:t>
            </a:r>
            <a:r>
              <a:rPr lang="en-US" sz="4000" dirty="0" err="1"/>
              <a:t>stærkere</a:t>
            </a:r>
            <a:r>
              <a:rPr lang="en-US" sz="4000" dirty="0"/>
              <a:t> </a:t>
            </a:r>
            <a:r>
              <a:rPr lang="en-US" sz="4000" dirty="0" err="1"/>
              <a:t>broer</a:t>
            </a:r>
            <a:endParaRPr lang="en-US" sz="4000" dirty="0"/>
          </a:p>
        </p:txBody>
      </p:sp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3E8D1259-FE7B-148F-F98A-0FF13BFFB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876"/>
          <a:stretch/>
        </p:blipFill>
        <p:spPr>
          <a:xfrm>
            <a:off x="1666530" y="1825625"/>
            <a:ext cx="8858939" cy="326888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DA99E-D26B-6007-BB0D-10608DB8E7D7}"/>
              </a:ext>
            </a:extLst>
          </p:cNvPr>
          <p:cNvSpPr txBox="1"/>
          <p:nvPr/>
        </p:nvSpPr>
        <p:spPr>
          <a:xfrm>
            <a:off x="1649187" y="6302827"/>
            <a:ext cx="68494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Centola</a:t>
            </a:r>
            <a:r>
              <a:rPr lang="en-US" sz="2200" dirty="0"/>
              <a:t>, 2015, The social origins of networks and diffusion</a:t>
            </a:r>
          </a:p>
        </p:txBody>
      </p:sp>
    </p:spTree>
    <p:extLst>
      <p:ext uri="{BB962C8B-B14F-4D97-AF65-F5344CB8AC3E}">
        <p14:creationId xmlns:p14="http://schemas.microsoft.com/office/powerpoint/2010/main" val="350366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4702-0871-C64B-95A5-CC14D8B2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000" dirty="0">
                <a:latin typeface="Calisto MT" panose="02040603050505030304" pitchFamily="18" charset="77"/>
              </a:rPr>
              <a:t>Netværk som metode/analysestrategi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1BB56-BA8B-CC42-9B57-6023ACDA5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600" dirty="0">
                <a:latin typeface="Calisto MT" panose="02040603050505030304" pitchFamily="18" charset="77"/>
              </a:rPr>
              <a:t>Adskiller sig fra netværket som organisations/styringsform</a:t>
            </a:r>
          </a:p>
          <a:p>
            <a:r>
              <a:rPr lang="da-DK" sz="2600" dirty="0">
                <a:latin typeface="Calisto MT" panose="02040603050505030304" pitchFamily="18" charset="77"/>
              </a:rPr>
              <a:t>Netværket som metode-værktøjskasse</a:t>
            </a:r>
          </a:p>
          <a:p>
            <a:r>
              <a:rPr lang="da-DK" sz="2600" dirty="0">
                <a:latin typeface="Calisto MT" panose="02040603050505030304" pitchFamily="18" charset="77"/>
              </a:rPr>
              <a:t>Særegen måde at tænke sociale systemer bredt set, om det så er bureaukratier, virksomheder, markeder eller institutionelle felt</a:t>
            </a:r>
          </a:p>
          <a:p>
            <a:pPr marL="0" indent="0">
              <a:buNone/>
            </a:pPr>
            <a:endParaRPr lang="da-DK" sz="2600" dirty="0">
              <a:latin typeface="Calisto MT" panose="0204060305050503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5482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1435-F3C3-66D9-C122-163967D9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, line chart&#10;&#10;Description automatically generated">
            <a:extLst>
              <a:ext uri="{FF2B5EF4-FFF2-40B4-BE49-F238E27FC236}">
                <a16:creationId xmlns:a16="http://schemas.microsoft.com/office/drawing/2014/main" id="{55A0FE46-A6D5-41FC-807E-43B96A38B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453" y="1306285"/>
            <a:ext cx="9371094" cy="48870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BF8F40-4734-38BA-9C5D-45D460F8C5DF}"/>
              </a:ext>
            </a:extLst>
          </p:cNvPr>
          <p:cNvSpPr txBox="1"/>
          <p:nvPr/>
        </p:nvSpPr>
        <p:spPr>
          <a:xfrm>
            <a:off x="5323114" y="6137734"/>
            <a:ext cx="25906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Grad </a:t>
            </a:r>
            <a:r>
              <a:rPr lang="en-US" sz="2200" dirty="0" err="1"/>
              <a:t>af</a:t>
            </a:r>
            <a:r>
              <a:rPr lang="en-US" sz="2200" dirty="0"/>
              <a:t> “</a:t>
            </a:r>
            <a:r>
              <a:rPr lang="en-US" sz="2200" dirty="0" err="1"/>
              <a:t>klyngethed</a:t>
            </a:r>
            <a:r>
              <a:rPr lang="en-US" sz="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8203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693E-931E-1E44-B9FC-D0CB0C59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000" dirty="0">
                <a:latin typeface="Calisto MT"/>
                <a:ea typeface="+mn-ea"/>
              </a:rPr>
              <a:t>Netværksanalysens tre niveauer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7470-16D2-1840-82A3-C37A833D3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7" y="1825625"/>
            <a:ext cx="109643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>
                <a:latin typeface="Calisto MT"/>
                <a:cs typeface="Calisto MT"/>
              </a:rPr>
              <a:t>III Aktørniveau: </a:t>
            </a:r>
            <a:r>
              <a:rPr lang="da-DK" sz="2400" b="1" i="1" dirty="0">
                <a:latin typeface="Calisto MT"/>
                <a:cs typeface="Calisto MT"/>
              </a:rPr>
              <a:t>aktører betydning og roller</a:t>
            </a:r>
          </a:p>
          <a:p>
            <a:pPr marL="0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en-US" sz="2400" dirty="0" err="1">
                <a:latin typeface="Calisto MT"/>
                <a:cs typeface="Calisto MT"/>
              </a:rPr>
              <a:t>Mål</a:t>
            </a:r>
            <a:r>
              <a:rPr lang="en-US" sz="2400" dirty="0">
                <a:latin typeface="Calisto MT"/>
                <a:cs typeface="Calisto MT"/>
              </a:rPr>
              <a:t> for </a:t>
            </a:r>
            <a:r>
              <a:rPr lang="en-US" sz="2400" dirty="0" err="1">
                <a:latin typeface="Calisto MT"/>
                <a:cs typeface="Calisto MT"/>
              </a:rPr>
              <a:t>betydning</a:t>
            </a:r>
            <a:r>
              <a:rPr lang="en-US" sz="2400" dirty="0">
                <a:latin typeface="Calisto MT"/>
                <a:cs typeface="Calisto MT"/>
              </a:rPr>
              <a:t>, </a:t>
            </a:r>
            <a:r>
              <a:rPr lang="en-US" sz="2400" dirty="0" err="1">
                <a:latin typeface="Calisto MT"/>
                <a:cs typeface="Calisto MT"/>
              </a:rPr>
              <a:t>magt</a:t>
            </a:r>
            <a:r>
              <a:rPr lang="en-US" sz="2400" dirty="0">
                <a:latin typeface="Calisto MT"/>
                <a:cs typeface="Calisto MT"/>
              </a:rPr>
              <a:t> </a:t>
            </a:r>
            <a:r>
              <a:rPr lang="en-US" sz="2400" dirty="0" err="1">
                <a:latin typeface="Calisto MT"/>
                <a:cs typeface="Calisto MT"/>
              </a:rPr>
              <a:t>og</a:t>
            </a:r>
            <a:r>
              <a:rPr lang="en-US" sz="2400" dirty="0">
                <a:latin typeface="Calisto MT"/>
                <a:cs typeface="Calisto MT"/>
              </a:rPr>
              <a:t> </a:t>
            </a:r>
            <a:r>
              <a:rPr lang="en-US" sz="2400" dirty="0" err="1">
                <a:latin typeface="Calisto MT"/>
                <a:cs typeface="Calisto MT"/>
              </a:rPr>
              <a:t>indflydelse</a:t>
            </a:r>
            <a:r>
              <a:rPr lang="en-US" sz="2400" dirty="0">
                <a:latin typeface="Calisto MT"/>
                <a:cs typeface="Calisto MT"/>
              </a:rPr>
              <a:t> – </a:t>
            </a:r>
            <a:r>
              <a:rPr lang="en-US" sz="2400" dirty="0" err="1">
                <a:latin typeface="Calisto MT"/>
                <a:cs typeface="Calisto MT"/>
              </a:rPr>
              <a:t>centralitet</a:t>
            </a:r>
            <a:r>
              <a:rPr lang="en-US" sz="2400" dirty="0">
                <a:latin typeface="Calisto MT"/>
                <a:cs typeface="Calisto MT"/>
              </a:rPr>
              <a:t>:</a:t>
            </a: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en-US" sz="2400" b="1" dirty="0" err="1">
                <a:latin typeface="Calisto MT"/>
                <a:cs typeface="Calisto MT"/>
              </a:rPr>
              <a:t>Lokale</a:t>
            </a:r>
            <a:r>
              <a:rPr lang="en-US" sz="2400" dirty="0">
                <a:latin typeface="Calisto MT"/>
                <a:cs typeface="Calisto MT"/>
              </a:rPr>
              <a:t> </a:t>
            </a:r>
            <a:r>
              <a:rPr lang="en-US" sz="2400" dirty="0" err="1">
                <a:latin typeface="Calisto MT"/>
                <a:cs typeface="Calisto MT"/>
              </a:rPr>
              <a:t>centralitetsmål</a:t>
            </a:r>
            <a:r>
              <a:rPr lang="en-US" sz="2400" dirty="0">
                <a:latin typeface="Calisto MT"/>
                <a:cs typeface="Calisto MT"/>
              </a:rPr>
              <a:t>: </a:t>
            </a:r>
            <a:r>
              <a:rPr lang="en-US" sz="2400" i="1" dirty="0">
                <a:latin typeface="Calisto MT"/>
                <a:cs typeface="Calisto MT"/>
              </a:rPr>
              <a:t>Grad, Eigenvector</a:t>
            </a:r>
            <a:endParaRPr lang="en-US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en-US" sz="2400" b="1" dirty="0" err="1">
                <a:latin typeface="Calisto MT"/>
                <a:cs typeface="Calisto MT"/>
              </a:rPr>
              <a:t>Globale</a:t>
            </a:r>
            <a:r>
              <a:rPr lang="en-US" sz="2400" dirty="0">
                <a:latin typeface="Calisto MT"/>
                <a:cs typeface="Calisto MT"/>
              </a:rPr>
              <a:t> </a:t>
            </a:r>
            <a:r>
              <a:rPr lang="en-US" sz="2400" dirty="0" err="1">
                <a:latin typeface="Calisto MT"/>
                <a:cs typeface="Calisto MT"/>
              </a:rPr>
              <a:t>centralitetsmål</a:t>
            </a:r>
            <a:r>
              <a:rPr lang="en-US" sz="2400" dirty="0">
                <a:latin typeface="Calisto MT"/>
                <a:cs typeface="Calisto MT"/>
              </a:rPr>
              <a:t>: </a:t>
            </a:r>
            <a:r>
              <a:rPr lang="en-US" sz="2400" i="1" dirty="0">
                <a:latin typeface="Calisto MT"/>
                <a:cs typeface="Calisto MT"/>
              </a:rPr>
              <a:t>Betweenness, </a:t>
            </a:r>
            <a:r>
              <a:rPr lang="en-US" sz="2400" i="1" dirty="0" err="1">
                <a:latin typeface="Calisto MT"/>
                <a:cs typeface="Calisto MT"/>
              </a:rPr>
              <a:t>tæthed</a:t>
            </a:r>
            <a:r>
              <a:rPr lang="en-US" sz="2400" i="1" dirty="0">
                <a:latin typeface="Calisto MT"/>
                <a:cs typeface="Calisto MT"/>
              </a:rPr>
              <a:t> (closeness)</a:t>
            </a:r>
          </a:p>
          <a:p>
            <a:pPr marL="0" indent="0">
              <a:buNone/>
            </a:pPr>
            <a:r>
              <a:rPr lang="en-US" sz="2400" b="1" dirty="0" err="1">
                <a:latin typeface="Calisto MT"/>
                <a:cs typeface="Calisto MT"/>
              </a:rPr>
              <a:t>Midt</a:t>
            </a:r>
            <a:r>
              <a:rPr lang="en-US" sz="2400" dirty="0">
                <a:latin typeface="Calisto MT"/>
                <a:cs typeface="Calisto MT"/>
              </a:rPr>
              <a:t> </a:t>
            </a:r>
            <a:r>
              <a:rPr lang="en-US" sz="2400" dirty="0" err="1">
                <a:latin typeface="Calisto MT"/>
                <a:cs typeface="Calisto MT"/>
              </a:rPr>
              <a:t>imellem</a:t>
            </a:r>
            <a:r>
              <a:rPr lang="en-US" sz="2400" dirty="0">
                <a:latin typeface="Calisto MT"/>
                <a:cs typeface="Calisto MT"/>
              </a:rPr>
              <a:t>: </a:t>
            </a:r>
            <a:r>
              <a:rPr lang="en-US" sz="2400" i="1" dirty="0" err="1">
                <a:latin typeface="Calisto MT"/>
                <a:cs typeface="Calisto MT"/>
              </a:rPr>
              <a:t>Rækkevidde</a:t>
            </a:r>
            <a:r>
              <a:rPr lang="en-US" sz="2400" i="1" dirty="0">
                <a:latin typeface="Calisto MT"/>
                <a:cs typeface="Calisto MT"/>
              </a:rPr>
              <a:t> (grad </a:t>
            </a:r>
            <a:r>
              <a:rPr lang="en-US" sz="2400" i="1" dirty="0" err="1">
                <a:latin typeface="Calisto MT"/>
                <a:cs typeface="Calisto MT"/>
              </a:rPr>
              <a:t>af</a:t>
            </a:r>
            <a:r>
              <a:rPr lang="en-US" sz="2400" i="1" dirty="0">
                <a:latin typeface="Calisto MT"/>
                <a:cs typeface="Calisto MT"/>
              </a:rPr>
              <a:t> </a:t>
            </a:r>
            <a:r>
              <a:rPr lang="en-US" sz="2400" i="1" dirty="0" err="1">
                <a:latin typeface="Calisto MT"/>
                <a:cs typeface="Calisto MT"/>
              </a:rPr>
              <a:t>lokalitet</a:t>
            </a:r>
            <a:r>
              <a:rPr lang="en-US" sz="2400" i="1" dirty="0">
                <a:latin typeface="Calisto MT"/>
                <a:cs typeface="Calisto MT"/>
              </a:rPr>
              <a:t> </a:t>
            </a:r>
            <a:r>
              <a:rPr lang="en-US" sz="2400" i="1" dirty="0" err="1">
                <a:latin typeface="Calisto MT"/>
                <a:cs typeface="Calisto MT"/>
              </a:rPr>
              <a:t>variabel</a:t>
            </a:r>
            <a:r>
              <a:rPr lang="en-US" sz="2400" i="1" dirty="0">
                <a:latin typeface="Calisto MT"/>
                <a:cs typeface="Calisto MT"/>
              </a:rPr>
              <a:t>)</a:t>
            </a:r>
          </a:p>
          <a:p>
            <a:pPr marL="0" indent="0">
              <a:buNone/>
            </a:pPr>
            <a:endParaRPr lang="en-US" sz="2400" i="1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en-US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en-US" sz="2400" dirty="0">
                <a:latin typeface="Calisto MT"/>
                <a:cs typeface="Calisto MT"/>
              </a:rPr>
              <a:t>Roller:</a:t>
            </a:r>
          </a:p>
          <a:p>
            <a:pPr marL="0" indent="0">
              <a:buNone/>
            </a:pPr>
            <a:endParaRPr lang="da-DK" sz="2400" b="1" i="1" dirty="0">
              <a:latin typeface="Calisto MT"/>
              <a:cs typeface="Calisto M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B2766CD-6E95-7B4E-BE15-60B6A4AF3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1" t="34988" r="43780" b="44889"/>
          <a:stretch/>
        </p:blipFill>
        <p:spPr>
          <a:xfrm rot="5400000">
            <a:off x="7427903" y="1520894"/>
            <a:ext cx="4853928" cy="4960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3D97C88-A310-1A48-AF26-E80C764A25F5}"/>
              </a:ext>
            </a:extLst>
          </p:cNvPr>
          <p:cNvSpPr/>
          <p:nvPr/>
        </p:nvSpPr>
        <p:spPr>
          <a:xfrm rot="17037038">
            <a:off x="10732133" y="2960754"/>
            <a:ext cx="276194" cy="27835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D23094-C6FB-CB41-8CDD-97882892DA2B}"/>
              </a:ext>
            </a:extLst>
          </p:cNvPr>
          <p:cNvSpPr/>
          <p:nvPr/>
        </p:nvSpPr>
        <p:spPr>
          <a:xfrm rot="17037038">
            <a:off x="8632403" y="3163953"/>
            <a:ext cx="276194" cy="27835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48FFFA-607B-1049-A4C5-58D0C79852EC}"/>
              </a:ext>
            </a:extLst>
          </p:cNvPr>
          <p:cNvSpPr/>
          <p:nvPr/>
        </p:nvSpPr>
        <p:spPr>
          <a:xfrm rot="17037038">
            <a:off x="9038800" y="1877023"/>
            <a:ext cx="276194" cy="27835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2628A6-1839-9045-B297-087D56E6E1AA}"/>
              </a:ext>
            </a:extLst>
          </p:cNvPr>
          <p:cNvSpPr/>
          <p:nvPr/>
        </p:nvSpPr>
        <p:spPr>
          <a:xfrm rot="17037038">
            <a:off x="9191200" y="5907149"/>
            <a:ext cx="276194" cy="27835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9464FE-24DA-B745-861D-D88CA1C58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68"/>
          <a:stretch/>
        </p:blipFill>
        <p:spPr>
          <a:xfrm>
            <a:off x="1507066" y="4965300"/>
            <a:ext cx="4328455" cy="15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29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0693E-931E-1E44-B9FC-D0CB0C59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da-DK" sz="4000">
                <a:latin typeface="Calisto MT"/>
                <a:ea typeface="+mn-ea"/>
              </a:rPr>
              <a:t>Spørgsmåltype</a:t>
            </a:r>
            <a:r>
              <a:rPr lang="da-DK" sz="4000" dirty="0">
                <a:latin typeface="Calisto MT"/>
                <a:ea typeface="+mn-ea"/>
              </a:rPr>
              <a:t> -&gt;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7470-16D2-1840-82A3-C37A833D3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a-DK" sz="1700" dirty="0">
                <a:latin typeface="Calisto MT"/>
                <a:cs typeface="Calisto MT"/>
              </a:rPr>
              <a:t>Hvorfor ser netværket ud / forandrer sig som det gør? (generative mekanismer)</a:t>
            </a:r>
          </a:p>
          <a:p>
            <a:pPr marL="0" indent="0">
              <a:buNone/>
            </a:pPr>
            <a:endParaRPr lang="da-DK" sz="17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1700" dirty="0">
                <a:latin typeface="Calisto MT"/>
                <a:cs typeface="Calisto MT"/>
              </a:rPr>
              <a:t>Hvem har størst indflydelse </a:t>
            </a:r>
            <a:r>
              <a:rPr lang="da-DK" sz="1700" i="1" dirty="0">
                <a:latin typeface="Calisto MT"/>
                <a:cs typeface="Calisto MT"/>
              </a:rPr>
              <a:t>i </a:t>
            </a:r>
            <a:r>
              <a:rPr lang="da-DK" sz="1700" dirty="0">
                <a:latin typeface="Calisto MT"/>
                <a:cs typeface="Calisto MT"/>
              </a:rPr>
              <a:t>et netværk? (</a:t>
            </a:r>
            <a:r>
              <a:rPr lang="da-DK" sz="1700" dirty="0" err="1">
                <a:latin typeface="Calisto MT"/>
                <a:cs typeface="Calisto MT"/>
              </a:rPr>
              <a:t>nodal</a:t>
            </a:r>
            <a:r>
              <a:rPr lang="da-DK" sz="1700" dirty="0">
                <a:latin typeface="Calisto MT"/>
                <a:cs typeface="Calisto MT"/>
              </a:rPr>
              <a:t>-niveauet)</a:t>
            </a:r>
          </a:p>
          <a:p>
            <a:pPr marL="0" indent="0">
              <a:buNone/>
            </a:pPr>
            <a:endParaRPr lang="da-DK" sz="17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1700" dirty="0">
                <a:latin typeface="Calisto MT"/>
                <a:cs typeface="Calisto MT"/>
              </a:rPr>
              <a:t>Hvilket netværk har størst indflydelse? (komparativt)</a:t>
            </a:r>
          </a:p>
          <a:p>
            <a:pPr marL="0" indent="0">
              <a:buNone/>
            </a:pPr>
            <a:endParaRPr lang="da-DK" sz="17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1700" dirty="0">
                <a:latin typeface="Calisto MT"/>
                <a:cs typeface="Calisto MT"/>
              </a:rPr>
              <a:t>Hvordan adskiller folks netværk sig fra hinanden? (ego netværk)</a:t>
            </a:r>
          </a:p>
          <a:p>
            <a:pPr marL="0" indent="0">
              <a:buNone/>
            </a:pPr>
            <a:endParaRPr lang="da-DK" sz="17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1700" dirty="0">
                <a:latin typeface="Calisto MT"/>
                <a:cs typeface="Calisto MT"/>
              </a:rPr>
              <a:t>Hvem tilhører netværket? (eksplorativt)</a:t>
            </a:r>
          </a:p>
          <a:p>
            <a:pPr marL="0" indent="0">
              <a:buNone/>
            </a:pPr>
            <a:endParaRPr lang="da-DK" sz="1700" i="1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1700" b="1" i="1" dirty="0">
                <a:latin typeface="Calisto MT"/>
                <a:cs typeface="Calisto MT"/>
              </a:rPr>
              <a:t>Forskellige forskningsspørgsmål kalder på forskellige forskningsdesign</a:t>
            </a:r>
          </a:p>
        </p:txBody>
      </p:sp>
    </p:spTree>
    <p:extLst>
      <p:ext uri="{BB962C8B-B14F-4D97-AF65-F5344CB8AC3E}">
        <p14:creationId xmlns:p14="http://schemas.microsoft.com/office/powerpoint/2010/main" val="772919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0693E-931E-1E44-B9FC-D0CB0C59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da-DK" sz="4000" dirty="0">
                <a:latin typeface="Calisto MT"/>
                <a:ea typeface="+mn-ea"/>
              </a:rPr>
              <a:t>Afgrænsning og sampling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DA755A-BD6E-469F-A4C3-86440CCA2B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76708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9297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gnestifter i et kort">
            <a:extLst>
              <a:ext uri="{FF2B5EF4-FFF2-40B4-BE49-F238E27FC236}">
                <a16:creationId xmlns:a16="http://schemas.microsoft.com/office/drawing/2014/main" id="{B5C3501E-F76A-4C11-BFDE-E23603997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0693E-931E-1E44-B9FC-D0CB0C59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da-DK" sz="2800">
                <a:latin typeface="Calisto MT"/>
                <a:ea typeface="+mn-ea"/>
              </a:rPr>
              <a:t>Afgrænsning og sampling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7470-16D2-1840-82A3-C37A833D3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a-DK" sz="1700" dirty="0">
                <a:latin typeface="Calisto MT"/>
                <a:cs typeface="Calisto MT"/>
              </a:rPr>
              <a:t>Hvor går netværkets grænser? </a:t>
            </a:r>
          </a:p>
          <a:p>
            <a:pPr marL="0" indent="0">
              <a:buNone/>
            </a:pPr>
            <a:r>
              <a:rPr lang="da-DK" sz="1700" dirty="0">
                <a:latin typeface="Calisto MT"/>
                <a:cs typeface="Calisto MT"/>
              </a:rPr>
              <a:t>Approach II: formel grænse (geografi, størrelse organisation m.v.)</a:t>
            </a:r>
          </a:p>
          <a:p>
            <a:pPr marL="0" indent="0">
              <a:buNone/>
            </a:pPr>
            <a:r>
              <a:rPr lang="da-DK" sz="1700" dirty="0">
                <a:latin typeface="Calisto MT"/>
                <a:cs typeface="Calisto MT"/>
              </a:rPr>
              <a:t>Hvad er problemet?</a:t>
            </a:r>
          </a:p>
        </p:txBody>
      </p:sp>
    </p:spTree>
    <p:extLst>
      <p:ext uri="{BB962C8B-B14F-4D97-AF65-F5344CB8AC3E}">
        <p14:creationId xmlns:p14="http://schemas.microsoft.com/office/powerpoint/2010/main" val="1987310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693E-931E-1E44-B9FC-D0CB0C59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000" dirty="0">
                <a:latin typeface="Calisto MT"/>
                <a:ea typeface="+mn-ea"/>
              </a:rPr>
              <a:t>Datakilder og -indsamling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7470-16D2-1840-82A3-C37A833D3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a-DK" sz="2400" dirty="0">
                <a:latin typeface="Calisto MT"/>
                <a:cs typeface="Calisto MT"/>
              </a:rPr>
              <a:t>Arkiver – fx møde referater (interaktioner og beslutningsinputs)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2400" dirty="0">
                <a:latin typeface="Calisto MT"/>
                <a:cs typeface="Calisto MT"/>
              </a:rPr>
              <a:t>Registre - </a:t>
            </a:r>
            <a:r>
              <a:rPr lang="da-DK" sz="2400" dirty="0" err="1">
                <a:latin typeface="Calisto MT"/>
                <a:cs typeface="Calisto MT"/>
              </a:rPr>
              <a:t>affiliationer</a:t>
            </a: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2400" dirty="0" err="1">
                <a:latin typeface="Calisto MT"/>
                <a:cs typeface="Calisto MT"/>
              </a:rPr>
              <a:t>Surveys</a:t>
            </a:r>
            <a:r>
              <a:rPr lang="da-DK" sz="2400" dirty="0">
                <a:latin typeface="Calisto MT"/>
                <a:cs typeface="Calisto MT"/>
              </a:rPr>
              <a:t> – organisationsnetværk fx videndeling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2400" dirty="0">
                <a:latin typeface="Calisto MT"/>
                <a:cs typeface="Calisto MT"/>
              </a:rPr>
              <a:t>Sociale medier – venskaber/bekendte (</a:t>
            </a:r>
            <a:r>
              <a:rPr lang="da-DK" sz="2400" dirty="0" err="1">
                <a:latin typeface="Calisto MT"/>
                <a:cs typeface="Calisto MT"/>
              </a:rPr>
              <a:t>facebook</a:t>
            </a:r>
            <a:r>
              <a:rPr lang="da-DK" sz="2400" dirty="0">
                <a:latin typeface="Calisto MT"/>
                <a:cs typeface="Calisto MT"/>
              </a:rPr>
              <a:t>), </a:t>
            </a:r>
            <a:r>
              <a:rPr lang="da-DK" sz="2400" dirty="0" err="1">
                <a:latin typeface="Calisto MT"/>
                <a:cs typeface="Calisto MT"/>
              </a:rPr>
              <a:t>homophily</a:t>
            </a:r>
            <a:r>
              <a:rPr lang="da-DK" sz="2400" dirty="0">
                <a:latin typeface="Calisto MT"/>
                <a:cs typeface="Calisto MT"/>
              </a:rPr>
              <a:t> (likes), professionelle relationer (</a:t>
            </a:r>
            <a:r>
              <a:rPr lang="da-DK" sz="2400" dirty="0" err="1">
                <a:latin typeface="Calisto MT"/>
                <a:cs typeface="Calisto MT"/>
              </a:rPr>
              <a:t>LinkedIN</a:t>
            </a:r>
            <a:r>
              <a:rPr lang="da-DK" sz="2400" dirty="0">
                <a:latin typeface="Calisto MT"/>
                <a:cs typeface="Calisto MT"/>
              </a:rPr>
              <a:t>)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2400" dirty="0">
                <a:latin typeface="Calisto MT"/>
                <a:cs typeface="Calisto MT"/>
              </a:rPr>
              <a:t>Billedmateriale – familiealbums afslører nære venskaber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2400" dirty="0">
                <a:latin typeface="Calisto MT"/>
                <a:cs typeface="Calisto MT"/>
              </a:rPr>
              <a:t>Eksperimenter – </a:t>
            </a:r>
            <a:r>
              <a:rPr lang="da-DK" sz="2400" dirty="0" err="1">
                <a:latin typeface="Calisto MT"/>
                <a:cs typeface="Calisto MT"/>
              </a:rPr>
              <a:t>vignetteeksperimenter</a:t>
            </a:r>
            <a:r>
              <a:rPr lang="da-DK" sz="2400" dirty="0">
                <a:latin typeface="Calisto MT"/>
                <a:cs typeface="Calisto MT"/>
              </a:rPr>
              <a:t> fx ift. diskrimination i ansættelse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2400" dirty="0">
                <a:latin typeface="Calisto MT"/>
                <a:cs typeface="Calisto MT"/>
              </a:rPr>
              <a:t>Digitale spor – sociale medier, </a:t>
            </a:r>
            <a:r>
              <a:rPr lang="da-DK" sz="2400" dirty="0" err="1">
                <a:latin typeface="Calisto MT"/>
                <a:cs typeface="Calisto MT"/>
              </a:rPr>
              <a:t>emails</a:t>
            </a:r>
            <a:r>
              <a:rPr lang="da-DK" sz="2400" dirty="0">
                <a:latin typeface="Calisto MT"/>
                <a:cs typeface="Calisto MT"/>
              </a:rPr>
              <a:t>, sms, opkald…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825141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556C3-DF63-4FCD-D106-C900B12D6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C42C-B488-57FB-AC98-C73AA5EE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000" dirty="0">
                <a:latin typeface="Calisto MT"/>
                <a:ea typeface="+mn-ea"/>
              </a:rPr>
              <a:t>Dataformater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5B07-3660-5AEC-DC0A-1FB7BB49C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dirty="0">
                <a:latin typeface="Calisto MT"/>
                <a:cs typeface="Calisto MT"/>
              </a:rPr>
              <a:t>Relationel matrice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2400" dirty="0" err="1">
                <a:latin typeface="Calisto MT"/>
                <a:cs typeface="Calisto MT"/>
              </a:rPr>
              <a:t>Edge</a:t>
            </a:r>
            <a:r>
              <a:rPr lang="da-DK" sz="2400" dirty="0">
                <a:latin typeface="Calisto MT"/>
                <a:cs typeface="Calisto MT"/>
              </a:rPr>
              <a:t>-lister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2400" dirty="0">
                <a:latin typeface="Calisto MT"/>
                <a:cs typeface="Calisto MT"/>
              </a:rPr>
              <a:t>Event- eller positions-</a:t>
            </a:r>
            <a:r>
              <a:rPr lang="da-DK" sz="2400" dirty="0" err="1">
                <a:latin typeface="Calisto MT"/>
                <a:cs typeface="Calisto MT"/>
              </a:rPr>
              <a:t>spells</a:t>
            </a:r>
            <a:r>
              <a:rPr lang="da-DK" sz="2400" dirty="0">
                <a:latin typeface="Calisto MT"/>
                <a:cs typeface="Calisto MT"/>
              </a:rPr>
              <a:t> (</a:t>
            </a:r>
            <a:r>
              <a:rPr lang="da-DK" sz="2400" dirty="0" err="1">
                <a:latin typeface="Calisto MT"/>
                <a:cs typeface="Calisto MT"/>
              </a:rPr>
              <a:t>bimodale</a:t>
            </a:r>
            <a:r>
              <a:rPr lang="da-DK" sz="2400" dirty="0">
                <a:latin typeface="Calisto MT"/>
                <a:cs typeface="Calisto MT"/>
              </a:rPr>
              <a:t> netværk)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2400" dirty="0">
                <a:latin typeface="Calisto MT"/>
                <a:cs typeface="Calisto MT"/>
              </a:rPr>
              <a:t>Aktør-lister (evt. med tilhørende variable)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994049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B396D-7AEB-709C-6C86-7579E6BD1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A0FE-B4FE-87E4-1E0F-8F2611D2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168" y="-15503"/>
            <a:ext cx="8640831" cy="1518047"/>
          </a:xfrm>
        </p:spPr>
        <p:txBody>
          <a:bodyPr>
            <a:normAutofit/>
          </a:bodyPr>
          <a:lstStyle/>
          <a:p>
            <a:pPr algn="l"/>
            <a:r>
              <a:rPr lang="en-US" sz="2812" dirty="0" err="1">
                <a:latin typeface="Calisto MT"/>
                <a:cs typeface="Calisto MT"/>
              </a:rPr>
              <a:t>Datastruktur</a:t>
            </a:r>
            <a:r>
              <a:rPr lang="en-US" sz="2812" dirty="0">
                <a:latin typeface="Calisto MT"/>
                <a:cs typeface="Calisto MT"/>
              </a:rPr>
              <a:t>: “</a:t>
            </a:r>
            <a:r>
              <a:rPr lang="en-US" sz="2812" dirty="0" err="1">
                <a:latin typeface="Calisto MT"/>
                <a:cs typeface="Calisto MT"/>
              </a:rPr>
              <a:t>tilhørs-matricer</a:t>
            </a:r>
            <a:r>
              <a:rPr lang="en-US" sz="2812" dirty="0">
                <a:latin typeface="Calisto MT"/>
                <a:cs typeface="Calisto MT"/>
              </a:rPr>
              <a:t>” (affiliation matrices)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B2549-23B0-4108-E862-F545AFC11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3726" y="1558042"/>
            <a:ext cx="7924901" cy="4683809"/>
          </a:xfrm>
        </p:spPr>
        <p:txBody>
          <a:bodyPr anchor="t" anchorCtr="0">
            <a:noAutofit/>
          </a:bodyPr>
          <a:lstStyle/>
          <a:p>
            <a:pPr marL="321457" lvl="1" indent="0">
              <a:buNone/>
            </a:pPr>
            <a:endParaRPr lang="da-DK" sz="1969" dirty="0">
              <a:latin typeface="Calisto MT"/>
              <a:cs typeface="Calisto MT"/>
            </a:endParaRPr>
          </a:p>
          <a:p>
            <a:pPr marL="321457" lvl="1" indent="0">
              <a:buNone/>
            </a:pPr>
            <a:endParaRPr lang="da-DK" sz="1969" dirty="0">
              <a:latin typeface="Calisto MT"/>
              <a:cs typeface="Calisto M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a-DK" sz="1969" dirty="0">
              <a:latin typeface="Calisto MT"/>
              <a:cs typeface="Calisto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A30FA-2D55-0EB2-9D6C-308A89F4A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55" y="1301771"/>
            <a:ext cx="4464067" cy="3832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82A04-5023-2F04-311F-035026944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71"/>
            <a:ext cx="4616648" cy="1928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4EC0F9-A383-CAEE-646F-4DABECFA8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97" y="3529190"/>
            <a:ext cx="4705945" cy="2027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C2D81E-2DAE-4037-2D20-9C2096D3F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670" y="3904687"/>
            <a:ext cx="4948509" cy="28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70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7CA4-1C7E-C0EC-804A-1F156DB24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Forskning i erhvervsnetværk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A557A-E660-C148-7A97-C3A2AC29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Trækker typisk på bestyrelsesdata fra de største virksomheder i en given virksomhedspopulation, fx </a:t>
            </a:r>
            <a:r>
              <a:rPr lang="da-DK" dirty="0" err="1"/>
              <a:t>Orbis</a:t>
            </a:r>
            <a:r>
              <a:rPr lang="da-DK" dirty="0"/>
              <a:t> (case-by-</a:t>
            </a:r>
            <a:r>
              <a:rPr lang="da-DK" dirty="0" err="1"/>
              <a:t>affiliation</a:t>
            </a:r>
            <a:r>
              <a:rPr lang="da-DK" dirty="0"/>
              <a:t> matrix)</a:t>
            </a:r>
          </a:p>
          <a:p>
            <a:r>
              <a:rPr lang="da-DK" dirty="0"/>
              <a:t>-&gt;Dette kaldes også ”</a:t>
            </a:r>
            <a:r>
              <a:rPr lang="da-DK" dirty="0" err="1"/>
              <a:t>corporate</a:t>
            </a:r>
            <a:r>
              <a:rPr lang="da-DK" dirty="0"/>
              <a:t> interlock”-litteraturen. Fokus </a:t>
            </a:r>
            <a:r>
              <a:rPr lang="da-DK" dirty="0" err="1"/>
              <a:t>erhverseliten</a:t>
            </a:r>
            <a:r>
              <a:rPr lang="da-DK" dirty="0"/>
              <a:t> af ledere og professionelle bestyrelser; på virksomhedsnetværk; på erhvervslivet som politisk aktør (meget mere herom i senere forelæsninger)</a:t>
            </a:r>
          </a:p>
          <a:p>
            <a:r>
              <a:rPr lang="da-DK" dirty="0"/>
              <a:t>Muliggør analyser </a:t>
            </a:r>
            <a:r>
              <a:rPr lang="da-DK" dirty="0" err="1"/>
              <a:t>two</a:t>
            </a:r>
            <a:r>
              <a:rPr lang="da-DK" dirty="0"/>
              <a:t>-mode netværk (relationer mellem bestyrelser og bestyrelsesmedlemmer)</a:t>
            </a:r>
          </a:p>
          <a:p>
            <a:r>
              <a:rPr lang="da-DK" dirty="0"/>
              <a:t>Muliggør også konstruktion af </a:t>
            </a:r>
            <a:r>
              <a:rPr lang="da-DK" dirty="0" err="1"/>
              <a:t>one</a:t>
            </a:r>
            <a:r>
              <a:rPr lang="da-DK" dirty="0"/>
              <a:t>-mode netværk mellem dels bestyrelser og dels personer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4902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00968-995D-E8F3-E494-AD91DBAD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4051"/>
          </a:xfrm>
        </p:spPr>
        <p:txBody>
          <a:bodyPr/>
          <a:lstStyle/>
          <a:p>
            <a:r>
              <a:rPr lang="da-DK" dirty="0">
                <a:latin typeface="Calisto MT" panose="02040603050505030304" pitchFamily="18" charset="77"/>
              </a:rPr>
              <a:t>Hvad misser interlocks-litteraturen?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18B3-C01D-7DC6-6B9E-649DBA1D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85D792B-2037-8808-6DA9-A7BAED8E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3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8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585" y="68359"/>
            <a:ext cx="6016290" cy="1518047"/>
          </a:xfrm>
        </p:spPr>
        <p:txBody>
          <a:bodyPr>
            <a:normAutofit/>
          </a:bodyPr>
          <a:lstStyle/>
          <a:p>
            <a:pPr algn="l"/>
            <a:r>
              <a:rPr lang="en-US" sz="3094" dirty="0">
                <a:latin typeface="Calisto MT"/>
                <a:cs typeface="Calisto MT"/>
              </a:rPr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727" y="1558043"/>
            <a:ext cx="7924901" cy="4683809"/>
          </a:xfrm>
          <a:solidFill>
            <a:schemeClr val="bg1"/>
          </a:solidFill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da-DK" sz="2531" dirty="0">
                <a:latin typeface="Calisto MT"/>
                <a:cs typeface="Calisto MT"/>
              </a:rPr>
              <a:t>Et netværk består af et sæt</a:t>
            </a:r>
            <a:r>
              <a:rPr lang="da-DK" sz="2531" b="1" dirty="0">
                <a:latin typeface="Calisto MT"/>
                <a:cs typeface="Calisto MT"/>
              </a:rPr>
              <a:t> aktører</a:t>
            </a:r>
            <a:r>
              <a:rPr lang="mr-IN" sz="2531" b="1" dirty="0">
                <a:latin typeface="Calisto MT"/>
                <a:cs typeface="Calisto MT"/>
              </a:rPr>
              <a:t>…</a:t>
            </a:r>
            <a:r>
              <a:rPr lang="da-DK" sz="2531" b="1" dirty="0">
                <a:latin typeface="Calisto MT"/>
                <a:cs typeface="Calisto MT"/>
              </a:rPr>
              <a:t> </a:t>
            </a:r>
            <a:br>
              <a:rPr lang="da-DK" sz="2531" b="1" dirty="0">
                <a:latin typeface="Calisto MT"/>
                <a:cs typeface="Calisto MT"/>
              </a:rPr>
            </a:br>
            <a:endParaRPr lang="da-DK" sz="2531" b="1" dirty="0">
              <a:latin typeface="Calisto MT"/>
              <a:cs typeface="Calisto MT"/>
            </a:endParaRPr>
          </a:p>
          <a:p>
            <a:pPr marL="0" indent="0">
              <a:buNone/>
            </a:pPr>
            <a:br>
              <a:rPr lang="da-DK" sz="2531" dirty="0">
                <a:latin typeface="Calisto MT"/>
                <a:cs typeface="Calisto MT"/>
              </a:rPr>
            </a:br>
            <a:endParaRPr lang="da-DK" sz="2531" dirty="0">
              <a:latin typeface="Calisto MT"/>
              <a:cs typeface="Calisto MT"/>
            </a:endParaRPr>
          </a:p>
          <a:p>
            <a:endParaRPr lang="da-DK" sz="2531" dirty="0">
              <a:latin typeface="Calisto MT"/>
              <a:cs typeface="Calisto MT"/>
            </a:endParaRPr>
          </a:p>
          <a:p>
            <a:pPr marL="321457" lvl="1"/>
            <a:endParaRPr lang="da-DK" sz="2531" dirty="0">
              <a:latin typeface="Calisto MT"/>
              <a:cs typeface="Calisto M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a-DK" sz="2531" dirty="0">
              <a:latin typeface="Calisto MT"/>
              <a:cs typeface="Calisto MT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3794566" y="3088939"/>
            <a:ext cx="496485" cy="52653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266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3794566" y="4150436"/>
            <a:ext cx="496485" cy="52653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266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4526388" y="3643383"/>
            <a:ext cx="496485" cy="52653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266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 rot="10800000">
            <a:off x="5295494" y="4165299"/>
            <a:ext cx="496485" cy="52653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266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 rot="10800000">
            <a:off x="5295494" y="3103801"/>
            <a:ext cx="496485" cy="52653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266"/>
          </a:p>
        </p:txBody>
      </p:sp>
    </p:spTree>
    <p:extLst>
      <p:ext uri="{BB962C8B-B14F-4D97-AF65-F5344CB8AC3E}">
        <p14:creationId xmlns:p14="http://schemas.microsoft.com/office/powerpoint/2010/main" val="23163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3BDD-815D-649B-7F81-A051B6B6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sz="4400" dirty="0">
                <a:latin typeface="Calisto MT"/>
                <a:ea typeface="+mn-ea"/>
              </a:rPr>
              <a:t>Det danske bestyrelsesnetværk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871624-402D-EB2F-C6CA-19DF050DE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9902" y="1503702"/>
            <a:ext cx="7072195" cy="4989173"/>
          </a:xfrm>
        </p:spPr>
      </p:pic>
    </p:spTree>
    <p:extLst>
      <p:ext uri="{BB962C8B-B14F-4D97-AF65-F5344CB8AC3E}">
        <p14:creationId xmlns:p14="http://schemas.microsoft.com/office/powerpoint/2010/main" val="290495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E448-3359-0C0C-656D-B5E90EEC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400" dirty="0">
                <a:latin typeface="Calisto MT"/>
                <a:ea typeface="+mn-ea"/>
              </a:rPr>
              <a:t>Bestyrelseskernen – sample sensitivitet </a:t>
            </a:r>
            <a:endParaRPr lang="en-US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0CCDDA77-FC6E-BBA9-FC29-B94C87F2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047" y="2694211"/>
            <a:ext cx="9271000" cy="27178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31BA99-6A49-0190-C082-F0A556168196}"/>
              </a:ext>
            </a:extLst>
          </p:cNvPr>
          <p:cNvSpPr txBox="1"/>
          <p:nvPr/>
        </p:nvSpPr>
        <p:spPr>
          <a:xfrm rot="16200000">
            <a:off x="-261644" y="3624949"/>
            <a:ext cx="154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Kernestørrelse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0A59F-5578-510D-1193-E89B2095424C}"/>
              </a:ext>
            </a:extLst>
          </p:cNvPr>
          <p:cNvSpPr txBox="1"/>
          <p:nvPr/>
        </p:nvSpPr>
        <p:spPr>
          <a:xfrm rot="16200000">
            <a:off x="4626581" y="3641277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Kerneoverlap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15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7F37-E8F1-BC8F-A1B1-09F4261F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29" y="365126"/>
            <a:ext cx="11474279" cy="794204"/>
          </a:xfrm>
        </p:spPr>
        <p:txBody>
          <a:bodyPr>
            <a:noAutofit/>
          </a:bodyPr>
          <a:lstStyle/>
          <a:p>
            <a:pPr algn="ctr"/>
            <a:r>
              <a:rPr lang="da-DK" sz="3200" dirty="0">
                <a:latin typeface="Calisto MT"/>
                <a:ea typeface="+mn-ea"/>
              </a:rPr>
              <a:t>Kernen er vigtig fordi den er særligt magtfuld og politisk engageret – og afhænger af hele netværket – selv små bestyrelser</a:t>
            </a:r>
            <a:endParaRPr lang="en-US" sz="3200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EBC6D99-49F5-0DE7-C826-D1FB0FE35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828" y="1473993"/>
            <a:ext cx="5439172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C14155-A26D-09F5-BB41-C0D56256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61" y="1473993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42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584" y="68358"/>
            <a:ext cx="5979537" cy="1518047"/>
          </a:xfrm>
        </p:spPr>
        <p:txBody>
          <a:bodyPr>
            <a:normAutofit/>
          </a:bodyPr>
          <a:lstStyle/>
          <a:p>
            <a:pPr algn="l"/>
            <a:r>
              <a:rPr lang="en-US" sz="3094" dirty="0" err="1">
                <a:latin typeface="Calisto MT"/>
                <a:cs typeface="Calisto MT"/>
              </a:rPr>
              <a:t>Statistisk</a:t>
            </a:r>
            <a:r>
              <a:rPr lang="en-US" sz="3094" dirty="0">
                <a:latin typeface="Calisto MT"/>
                <a:cs typeface="Calisto MT"/>
              </a:rPr>
              <a:t> </a:t>
            </a:r>
            <a:r>
              <a:rPr lang="en-US" sz="3094" dirty="0" err="1">
                <a:latin typeface="Calisto MT"/>
                <a:cs typeface="Calisto MT"/>
              </a:rPr>
              <a:t>modellering</a:t>
            </a:r>
            <a:r>
              <a:rPr lang="en-US" sz="3094" dirty="0">
                <a:latin typeface="Calisto MT"/>
                <a:cs typeface="Calisto MT"/>
              </a:rPr>
              <a:t> </a:t>
            </a:r>
            <a:r>
              <a:rPr lang="en-US" sz="3094" dirty="0" err="1">
                <a:latin typeface="Calisto MT"/>
                <a:cs typeface="Calisto MT"/>
              </a:rPr>
              <a:t>af</a:t>
            </a:r>
            <a:r>
              <a:rPr lang="en-US" sz="3094" dirty="0">
                <a:latin typeface="Calisto MT"/>
                <a:cs typeface="Calisto MT"/>
              </a:rPr>
              <a:t> et </a:t>
            </a:r>
            <a:r>
              <a:rPr lang="en-US" sz="3094" dirty="0" err="1">
                <a:latin typeface="Calisto MT"/>
                <a:cs typeface="Calisto MT"/>
              </a:rPr>
              <a:t>netværk</a:t>
            </a:r>
            <a:endParaRPr lang="en-US" sz="3094" dirty="0">
              <a:latin typeface="Calisto MT"/>
              <a:cs typeface="Calisto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726" y="1558042"/>
            <a:ext cx="8419845" cy="4683809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da-DK" sz="2400" dirty="0">
                <a:latin typeface="Calisto MT"/>
                <a:cs typeface="Calisto MT"/>
              </a:rPr>
              <a:t>Netværket som afhængig og uafhængig variabel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2400" dirty="0">
                <a:latin typeface="Calisto MT"/>
                <a:cs typeface="Calisto MT"/>
              </a:rPr>
              <a:t>Etablering af </a:t>
            </a:r>
            <a:r>
              <a:rPr lang="da-DK" sz="2400" dirty="0" err="1">
                <a:latin typeface="Calisto MT"/>
                <a:cs typeface="Calisto MT"/>
              </a:rPr>
              <a:t>prevalens</a:t>
            </a:r>
            <a:r>
              <a:rPr lang="da-DK" sz="2400" dirty="0">
                <a:latin typeface="Calisto MT"/>
                <a:cs typeface="Calisto MT"/>
              </a:rPr>
              <a:t> og signifikans af givne strukturer fx er der signifikant flere lukkede trekanter end man ville forvente givet </a:t>
            </a:r>
            <a:r>
              <a:rPr lang="da-DK" sz="2400" i="1" dirty="0">
                <a:latin typeface="Calisto MT"/>
                <a:cs typeface="Calisto MT"/>
              </a:rPr>
              <a:t>x</a:t>
            </a:r>
            <a:r>
              <a:rPr lang="da-DK" sz="2400" dirty="0">
                <a:latin typeface="Calisto MT"/>
                <a:cs typeface="Calisto MT"/>
              </a:rPr>
              <a:t> densitet, hvis tilføjelsen af nye bånd var vilkårlig</a:t>
            </a:r>
          </a:p>
          <a:p>
            <a:pPr marL="0" indent="0">
              <a:buNone/>
            </a:pPr>
            <a:endParaRPr lang="da-DK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en-US" sz="2400" dirty="0" err="1">
                <a:latin typeface="Calisto MT"/>
                <a:cs typeface="Calisto MT"/>
              </a:rPr>
              <a:t>Simulering</a:t>
            </a:r>
            <a:r>
              <a:rPr lang="en-US" sz="2400" dirty="0">
                <a:latin typeface="Calisto MT"/>
                <a:cs typeface="Calisto MT"/>
              </a:rPr>
              <a:t> </a:t>
            </a:r>
            <a:r>
              <a:rPr lang="en-US" sz="2400" dirty="0" err="1">
                <a:latin typeface="Calisto MT"/>
                <a:cs typeface="Calisto MT"/>
              </a:rPr>
              <a:t>af</a:t>
            </a:r>
            <a:r>
              <a:rPr lang="en-US" sz="2400" dirty="0">
                <a:latin typeface="Calisto MT"/>
                <a:cs typeface="Calisto MT"/>
              </a:rPr>
              <a:t> </a:t>
            </a:r>
            <a:r>
              <a:rPr lang="en-US" sz="2400" dirty="0" err="1">
                <a:latin typeface="Calisto MT"/>
                <a:cs typeface="Calisto MT"/>
              </a:rPr>
              <a:t>grafer</a:t>
            </a:r>
            <a:r>
              <a:rPr lang="en-US" sz="2400" dirty="0">
                <a:latin typeface="Calisto MT"/>
                <a:cs typeface="Calisto MT"/>
              </a:rPr>
              <a:t> – </a:t>
            </a:r>
            <a:r>
              <a:rPr lang="en-US" sz="2400" dirty="0" err="1">
                <a:latin typeface="Calisto MT"/>
                <a:cs typeface="Calisto MT"/>
              </a:rPr>
              <a:t>sammenlign</a:t>
            </a:r>
            <a:r>
              <a:rPr lang="en-US" sz="2400" dirty="0">
                <a:latin typeface="Calisto MT"/>
                <a:cs typeface="Calisto MT"/>
              </a:rPr>
              <a:t> med </a:t>
            </a:r>
            <a:r>
              <a:rPr lang="en-US" sz="2400" dirty="0" err="1">
                <a:latin typeface="Calisto MT"/>
                <a:cs typeface="Calisto MT"/>
              </a:rPr>
              <a:t>observeret</a:t>
            </a:r>
            <a:r>
              <a:rPr lang="en-US" sz="2400" dirty="0">
                <a:latin typeface="Calisto MT"/>
                <a:cs typeface="Calisto MT"/>
              </a:rPr>
              <a:t> </a:t>
            </a:r>
            <a:r>
              <a:rPr lang="en-US" sz="2400" dirty="0" err="1">
                <a:latin typeface="Calisto MT"/>
                <a:cs typeface="Calisto MT"/>
              </a:rPr>
              <a:t>netværk</a:t>
            </a:r>
            <a:r>
              <a:rPr lang="en-US" sz="2400" dirty="0">
                <a:latin typeface="Calisto MT"/>
                <a:cs typeface="Calisto MT"/>
              </a:rPr>
              <a:t> </a:t>
            </a:r>
            <a:r>
              <a:rPr lang="en-US" sz="2400" dirty="0" err="1">
                <a:latin typeface="Calisto MT"/>
                <a:cs typeface="Calisto MT"/>
              </a:rPr>
              <a:t>fx</a:t>
            </a:r>
            <a:endParaRPr lang="en-US" sz="2400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en-US" sz="2400" dirty="0">
                <a:latin typeface="Calisto MT"/>
                <a:cs typeface="Calisto MT"/>
              </a:rPr>
              <a:t>Exponential random graph models (ERGMs)</a:t>
            </a:r>
          </a:p>
          <a:p>
            <a:pPr marL="0" indent="0">
              <a:buNone/>
            </a:pPr>
            <a:r>
              <a:rPr lang="en-US" sz="2400" dirty="0">
                <a:latin typeface="Calisto MT"/>
                <a:cs typeface="Calisto MT"/>
              </a:rPr>
              <a:t>Stochastic actor-oriented models (SAOMS)</a:t>
            </a:r>
          </a:p>
          <a:p>
            <a:pPr marL="0" indent="0">
              <a:buNone/>
            </a:pPr>
            <a:r>
              <a:rPr lang="en-US" sz="2400" dirty="0">
                <a:latin typeface="Calisto MT"/>
                <a:cs typeface="Calisto MT"/>
              </a:rPr>
              <a:t>Quadratic Assignment Procedures (QAP)</a:t>
            </a:r>
            <a:endParaRPr lang="da-DK" sz="2400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01936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0F88-D159-CDCA-8A0F-31C422E8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oxic ties">
            <a:hlinkClick r:id="" action="ppaction://media"/>
            <a:extLst>
              <a:ext uri="{FF2B5EF4-FFF2-40B4-BE49-F238E27FC236}">
                <a16:creationId xmlns:a16="http://schemas.microsoft.com/office/drawing/2014/main" id="{7AD8F613-267E-085E-D672-FB99293F9A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755" y="1944302"/>
            <a:ext cx="8142438" cy="4213409"/>
          </a:xfrm>
        </p:spPr>
      </p:pic>
    </p:spTree>
    <p:extLst>
      <p:ext uri="{BB962C8B-B14F-4D97-AF65-F5344CB8AC3E}">
        <p14:creationId xmlns:p14="http://schemas.microsoft.com/office/powerpoint/2010/main" val="163574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585" y="68359"/>
            <a:ext cx="6016290" cy="1518047"/>
          </a:xfrm>
        </p:spPr>
        <p:txBody>
          <a:bodyPr>
            <a:normAutofit/>
          </a:bodyPr>
          <a:lstStyle/>
          <a:p>
            <a:pPr algn="l"/>
            <a:r>
              <a:rPr lang="en-US" sz="3094" dirty="0">
                <a:latin typeface="Calisto MT"/>
                <a:cs typeface="Calisto MT"/>
              </a:rPr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727" y="1558043"/>
            <a:ext cx="7924901" cy="4683809"/>
          </a:xfrm>
          <a:solidFill>
            <a:schemeClr val="bg1"/>
          </a:solidFill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da-DK" sz="2531" dirty="0">
                <a:latin typeface="Calisto MT"/>
                <a:cs typeface="Calisto MT"/>
              </a:rPr>
              <a:t>… og et sæt </a:t>
            </a:r>
            <a:r>
              <a:rPr lang="da-DK" sz="2531" b="1" dirty="0">
                <a:latin typeface="Calisto MT"/>
                <a:cs typeface="Calisto MT"/>
              </a:rPr>
              <a:t>relationer</a:t>
            </a:r>
            <a:br>
              <a:rPr lang="da-DK" sz="2531" dirty="0">
                <a:latin typeface="Calisto MT"/>
                <a:cs typeface="Calisto MT"/>
              </a:rPr>
            </a:br>
            <a:endParaRPr lang="da-DK" sz="2531" dirty="0">
              <a:latin typeface="Calisto MT"/>
              <a:cs typeface="Calisto MT"/>
            </a:endParaRPr>
          </a:p>
          <a:p>
            <a:pPr marL="0" indent="0">
              <a:buNone/>
            </a:pPr>
            <a:br>
              <a:rPr lang="da-DK" sz="2531" dirty="0">
                <a:latin typeface="Calisto MT"/>
                <a:cs typeface="Calisto MT"/>
              </a:rPr>
            </a:br>
            <a:endParaRPr lang="da-DK" sz="2531" dirty="0">
              <a:latin typeface="Calisto MT"/>
              <a:cs typeface="Calisto MT"/>
            </a:endParaRPr>
          </a:p>
          <a:p>
            <a:endParaRPr lang="da-DK" sz="2531" dirty="0">
              <a:latin typeface="Calisto MT"/>
              <a:cs typeface="Calisto MT"/>
            </a:endParaRPr>
          </a:p>
          <a:p>
            <a:pPr marL="321457" lvl="1"/>
            <a:endParaRPr lang="da-DK" sz="2531" dirty="0">
              <a:latin typeface="Calisto MT"/>
              <a:cs typeface="Calisto M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a-DK" sz="2531" dirty="0">
              <a:latin typeface="Calisto MT"/>
              <a:cs typeface="Calisto MT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4042808" y="3005880"/>
            <a:ext cx="0" cy="53496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91050" y="3463730"/>
            <a:ext cx="319408" cy="34037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5543735" y="3020742"/>
            <a:ext cx="0" cy="53496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 flipH="1">
            <a:off x="4976085" y="2757473"/>
            <a:ext cx="319408" cy="34037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5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BBADA-4C6C-0967-4597-C2D0DBB5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BD5A-D66F-041C-BAC4-98A7225D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53" y="-196822"/>
            <a:ext cx="6016290" cy="1518047"/>
          </a:xfrm>
        </p:spPr>
        <p:txBody>
          <a:bodyPr>
            <a:normAutofit/>
          </a:bodyPr>
          <a:lstStyle/>
          <a:p>
            <a:pPr algn="l"/>
            <a:r>
              <a:rPr lang="en-US" sz="3094" dirty="0" err="1">
                <a:latin typeface="Calisto MT"/>
                <a:cs typeface="Calisto MT"/>
              </a:rPr>
              <a:t>Relationstyper</a:t>
            </a:r>
            <a:endParaRPr lang="en-US" sz="3094" dirty="0">
              <a:latin typeface="Calisto MT"/>
              <a:cs typeface="Calisto MT"/>
            </a:endParaRP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044682C5-A9AA-B667-51A2-ECE3236AA76F}"/>
              </a:ext>
            </a:extLst>
          </p:cNvPr>
          <p:cNvCxnSpPr>
            <a:cxnSpLocks/>
          </p:cNvCxnSpPr>
          <p:nvPr/>
        </p:nvCxnSpPr>
        <p:spPr>
          <a:xfrm>
            <a:off x="939800" y="895937"/>
            <a:ext cx="3167907" cy="0"/>
          </a:xfrm>
          <a:prstGeom prst="line">
            <a:avLst/>
          </a:prstGeom>
          <a:noFill/>
          <a:ln w="38100" cap="flat" cmpd="sng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0F983E-06EE-BE32-E317-742F99B524E5}"/>
              </a:ext>
            </a:extLst>
          </p:cNvPr>
          <p:cNvSpPr txBox="1"/>
          <p:nvPr/>
        </p:nvSpPr>
        <p:spPr>
          <a:xfrm>
            <a:off x="3050498" y="3248081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a-D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9BCEA4-8CEA-05C3-1DAC-78A28EAB1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193115"/>
            <a:ext cx="10820440" cy="1798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4095ED-BA96-ECDA-59FF-ADB88E10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644425"/>
            <a:ext cx="5156200" cy="2819400"/>
          </a:xfrm>
          <a:prstGeom prst="rect">
            <a:avLst/>
          </a:prstGeom>
        </p:spPr>
      </p:pic>
      <p:pic>
        <p:nvPicPr>
          <p:cNvPr id="1026" name="Picture 2" descr="Illustrative diagram of interlocking directorates | Download Scientific  Diagram">
            <a:extLst>
              <a:ext uri="{FF2B5EF4-FFF2-40B4-BE49-F238E27FC236}">
                <a16:creationId xmlns:a16="http://schemas.microsoft.com/office/drawing/2014/main" id="{9ED44719-D40C-0F5D-7673-00CF9B1AB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82"/>
          <a:stretch/>
        </p:blipFill>
        <p:spPr bwMode="auto">
          <a:xfrm>
            <a:off x="7148890" y="4536000"/>
            <a:ext cx="4660900" cy="14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B0FB45A3-A2C3-ED41-E28A-5CD7D7E26E57}"/>
              </a:ext>
            </a:extLst>
          </p:cNvPr>
          <p:cNvSpPr/>
          <p:nvPr/>
        </p:nvSpPr>
        <p:spPr>
          <a:xfrm rot="5400000">
            <a:off x="-1643006" y="3678505"/>
            <a:ext cx="4150345" cy="2449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6E37F34-23B4-7DBF-8B75-BFB3E6249F67}"/>
              </a:ext>
            </a:extLst>
          </p:cNvPr>
          <p:cNvSpPr/>
          <p:nvPr/>
        </p:nvSpPr>
        <p:spPr>
          <a:xfrm>
            <a:off x="6254932" y="5068424"/>
            <a:ext cx="735026" cy="4213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483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585" y="68359"/>
            <a:ext cx="6016290" cy="1518047"/>
          </a:xfrm>
        </p:spPr>
        <p:txBody>
          <a:bodyPr>
            <a:normAutofit/>
          </a:bodyPr>
          <a:lstStyle/>
          <a:p>
            <a:pPr algn="l"/>
            <a:r>
              <a:rPr lang="en-US" sz="3094" dirty="0">
                <a:latin typeface="Calisto MT"/>
                <a:cs typeface="Calisto MT"/>
              </a:rPr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725" y="1558043"/>
            <a:ext cx="9549095" cy="4683809"/>
          </a:xfrm>
          <a:solidFill>
            <a:schemeClr val="bg1"/>
          </a:solidFill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mr-IN" sz="2531" dirty="0">
                <a:latin typeface="Calisto MT"/>
                <a:cs typeface="Calisto MT"/>
              </a:rPr>
              <a:t>…</a:t>
            </a:r>
            <a:r>
              <a:rPr lang="da-DK" sz="2531" dirty="0">
                <a:latin typeface="Calisto MT"/>
                <a:cs typeface="Calisto MT"/>
              </a:rPr>
              <a:t> hvis forbindelse danner stier</a:t>
            </a:r>
            <a:r>
              <a:rPr lang="mr-IN" sz="2531" dirty="0">
                <a:latin typeface="Calisto MT"/>
                <a:cs typeface="Calisto MT"/>
              </a:rPr>
              <a:t>…</a:t>
            </a:r>
            <a:endParaRPr lang="da-DK" sz="2531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531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531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531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531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531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531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531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sz="2531" dirty="0">
                <a:latin typeface="Calisto MT"/>
                <a:cs typeface="Calisto MT"/>
              </a:rPr>
              <a:t>Stier mellem indbyrdes aktører har </a:t>
            </a:r>
            <a:r>
              <a:rPr lang="da-DK" sz="2531" i="1" dirty="0">
                <a:latin typeface="Calisto MT"/>
                <a:cs typeface="Calisto MT"/>
              </a:rPr>
              <a:t>afstande </a:t>
            </a:r>
            <a:r>
              <a:rPr lang="da-DK" sz="2531" dirty="0">
                <a:latin typeface="Calisto MT"/>
                <a:cs typeface="Calisto MT"/>
              </a:rPr>
              <a:t>(også kaldet stilængder), der kan måles ved antallet af ”skridt”, der skal trædes i netværket for at ”rejse” distancen.</a:t>
            </a:r>
            <a:br>
              <a:rPr lang="da-DK" sz="2531" dirty="0">
                <a:latin typeface="Calisto MT"/>
                <a:cs typeface="Calisto MT"/>
              </a:rPr>
            </a:br>
            <a:endParaRPr lang="da-DK" sz="2531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da-DK" sz="2531" dirty="0">
              <a:latin typeface="Calisto MT"/>
              <a:cs typeface="Calisto MT"/>
            </a:endParaRPr>
          </a:p>
          <a:p>
            <a:pPr marL="321457" lvl="1"/>
            <a:endParaRPr lang="da-DK" sz="2531" dirty="0">
              <a:latin typeface="Calisto MT"/>
              <a:cs typeface="Calisto M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a-DK" sz="2531" dirty="0">
              <a:latin typeface="Calisto MT"/>
              <a:cs typeface="Calisto MT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3794566" y="3088939"/>
            <a:ext cx="496485" cy="52653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266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3794566" y="4150436"/>
            <a:ext cx="496485" cy="52653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266"/>
          </a:p>
        </p:txBody>
      </p:sp>
      <p:cxnSp>
        <p:nvCxnSpPr>
          <p:cNvPr id="51" name="Straight Connector 50"/>
          <p:cNvCxnSpPr>
            <a:stCxn id="49" idx="0"/>
            <a:endCxn id="48" idx="4"/>
          </p:cNvCxnSpPr>
          <p:nvPr/>
        </p:nvCxnSpPr>
        <p:spPr>
          <a:xfrm flipV="1">
            <a:off x="4042808" y="3615476"/>
            <a:ext cx="0" cy="53496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49" idx="6"/>
          </p:cNvCxnSpPr>
          <p:nvPr/>
        </p:nvCxnSpPr>
        <p:spPr>
          <a:xfrm flipH="1">
            <a:off x="4291050" y="4073326"/>
            <a:ext cx="319408" cy="34037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>
            <a:spLocks noChangeAspect="1"/>
          </p:cNvSpPr>
          <p:nvPr/>
        </p:nvSpPr>
        <p:spPr>
          <a:xfrm>
            <a:off x="4526388" y="3643383"/>
            <a:ext cx="496485" cy="52653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266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 rot="10800000">
            <a:off x="5295494" y="4165299"/>
            <a:ext cx="496485" cy="52653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266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 rot="10800000">
            <a:off x="5295494" y="3103801"/>
            <a:ext cx="496485" cy="52653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266"/>
          </a:p>
        </p:txBody>
      </p:sp>
      <p:cxnSp>
        <p:nvCxnSpPr>
          <p:cNvPr id="58" name="Straight Connector 57"/>
          <p:cNvCxnSpPr>
            <a:stCxn id="56" idx="0"/>
            <a:endCxn id="55" idx="4"/>
          </p:cNvCxnSpPr>
          <p:nvPr/>
        </p:nvCxnSpPr>
        <p:spPr>
          <a:xfrm rot="10800000" flipV="1">
            <a:off x="5543735" y="3630338"/>
            <a:ext cx="0" cy="53496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56" idx="6"/>
          </p:cNvCxnSpPr>
          <p:nvPr/>
        </p:nvCxnSpPr>
        <p:spPr>
          <a:xfrm rot="10800000" flipH="1">
            <a:off x="4976085" y="3367069"/>
            <a:ext cx="319408" cy="34037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4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BEAF0-B135-36F6-7158-06F1B921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0498-E0D1-7890-4B89-F262C222F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584" y="68359"/>
            <a:ext cx="8145969" cy="1518047"/>
          </a:xfrm>
        </p:spPr>
        <p:txBody>
          <a:bodyPr>
            <a:normAutofit/>
          </a:bodyPr>
          <a:lstStyle/>
          <a:p>
            <a:pPr algn="l"/>
            <a:r>
              <a:rPr lang="en-US" sz="3094" dirty="0" err="1">
                <a:latin typeface="Calisto MT"/>
                <a:cs typeface="Calisto MT"/>
              </a:rPr>
              <a:t>Afstande</a:t>
            </a:r>
            <a:r>
              <a:rPr lang="en-US" sz="3094" dirty="0">
                <a:latin typeface="Calisto MT"/>
                <a:cs typeface="Calisto MT"/>
              </a:rPr>
              <a:t> </a:t>
            </a:r>
            <a:r>
              <a:rPr lang="en-US" sz="3094" dirty="0" err="1">
                <a:latin typeface="Calisto MT"/>
                <a:cs typeface="Calisto MT"/>
              </a:rPr>
              <a:t>bestemt</a:t>
            </a:r>
            <a:r>
              <a:rPr lang="en-US" sz="3094" dirty="0">
                <a:latin typeface="Calisto MT"/>
                <a:cs typeface="Calisto MT"/>
              </a:rPr>
              <a:t> </a:t>
            </a:r>
            <a:r>
              <a:rPr lang="en-US" sz="3094" dirty="0" err="1">
                <a:latin typeface="Calisto MT"/>
                <a:cs typeface="Calisto MT"/>
              </a:rPr>
              <a:t>af</a:t>
            </a:r>
            <a:r>
              <a:rPr lang="en-US" sz="3094" dirty="0">
                <a:latin typeface="Calisto MT"/>
                <a:cs typeface="Calisto MT"/>
              </a:rPr>
              <a:t> </a:t>
            </a:r>
            <a:r>
              <a:rPr lang="en-US" sz="3094" dirty="0" err="1">
                <a:latin typeface="Calisto MT"/>
                <a:cs typeface="Calisto MT"/>
              </a:rPr>
              <a:t>netværkets</a:t>
            </a:r>
            <a:r>
              <a:rPr lang="en-US" sz="3094" dirty="0">
                <a:latin typeface="Calisto MT"/>
                <a:cs typeface="Calisto MT"/>
              </a:rPr>
              <a:t> </a:t>
            </a:r>
            <a:r>
              <a:rPr lang="en-US" sz="3094" dirty="0" err="1">
                <a:latin typeface="Calisto MT"/>
                <a:cs typeface="Calisto MT"/>
              </a:rPr>
              <a:t>struktur</a:t>
            </a:r>
            <a:r>
              <a:rPr lang="en-US" sz="3094" dirty="0">
                <a:latin typeface="Calisto MT"/>
                <a:cs typeface="Calisto MT"/>
              </a:rPr>
              <a:t> – </a:t>
            </a:r>
            <a:r>
              <a:rPr lang="en-US" sz="3094" dirty="0" err="1">
                <a:latin typeface="Calisto MT"/>
                <a:cs typeface="Calisto MT"/>
              </a:rPr>
              <a:t>hvordan</a:t>
            </a:r>
            <a:r>
              <a:rPr lang="en-US" sz="3094" dirty="0">
                <a:latin typeface="Calisto MT"/>
                <a:cs typeface="Calisto MT"/>
              </a:rPr>
              <a:t> det </a:t>
            </a:r>
            <a:r>
              <a:rPr lang="en-US" sz="3094" dirty="0" err="1">
                <a:latin typeface="Calisto MT"/>
                <a:cs typeface="Calisto MT"/>
              </a:rPr>
              <a:t>hænger</a:t>
            </a:r>
            <a:r>
              <a:rPr lang="en-US" sz="3094" dirty="0">
                <a:latin typeface="Calisto MT"/>
                <a:cs typeface="Calisto MT"/>
              </a:rPr>
              <a:t> </a:t>
            </a:r>
            <a:r>
              <a:rPr lang="en-US" sz="3094" dirty="0" err="1">
                <a:latin typeface="Calisto MT"/>
                <a:cs typeface="Calisto MT"/>
              </a:rPr>
              <a:t>sammen</a:t>
            </a:r>
            <a:endParaRPr lang="en-US" sz="3094" dirty="0">
              <a:latin typeface="Calisto MT"/>
              <a:cs typeface="Calisto M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361686-8049-FC76-B955-D3AD704B4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47" y="161330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0570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92E4A-B502-7501-335D-BD6E1CF51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A0D8-E186-FE3C-5074-DDB6FB3F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000" dirty="0">
                <a:latin typeface="Calisto MT"/>
                <a:ea typeface="+mn-ea"/>
              </a:rPr>
              <a:t>Social Netværksanalyse (SNA)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D097F-9498-2345-AD54-D5DDE2767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i="1" dirty="0">
                <a:latin typeface="Calisto MT"/>
                <a:cs typeface="Calisto MT"/>
              </a:rPr>
              <a:t>SNA</a:t>
            </a:r>
            <a:r>
              <a:rPr lang="en-US" dirty="0">
                <a:latin typeface="Calisto MT"/>
                <a:cs typeface="Calisto MT"/>
              </a:rPr>
              <a:t> er et </a:t>
            </a:r>
            <a:r>
              <a:rPr lang="en-US" dirty="0" err="1">
                <a:latin typeface="Calisto MT"/>
                <a:cs typeface="Calisto MT"/>
              </a:rPr>
              <a:t>sæt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af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teorier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og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teknikker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som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kan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anvendes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til</a:t>
            </a:r>
            <a:r>
              <a:rPr lang="en-US" dirty="0">
                <a:latin typeface="Calisto MT"/>
                <a:cs typeface="Calisto MT"/>
              </a:rPr>
              <a:t> at </a:t>
            </a:r>
            <a:r>
              <a:rPr lang="en-US" dirty="0" err="1">
                <a:latin typeface="Calisto MT"/>
                <a:cs typeface="Calisto MT"/>
              </a:rPr>
              <a:t>beskrive</a:t>
            </a:r>
            <a:r>
              <a:rPr lang="en-US" dirty="0">
                <a:latin typeface="Calisto MT"/>
                <a:cs typeface="Calisto MT"/>
              </a:rPr>
              <a:t>, </a:t>
            </a:r>
            <a:r>
              <a:rPr lang="en-US" dirty="0" err="1">
                <a:latin typeface="Calisto MT"/>
                <a:cs typeface="Calisto MT"/>
              </a:rPr>
              <a:t>forstå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og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forklare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sociale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netværksstrukturer</a:t>
            </a:r>
            <a:r>
              <a:rPr lang="en-US" dirty="0">
                <a:latin typeface="Calisto MT"/>
                <a:cs typeface="Calisto MT"/>
              </a:rPr>
              <a:t>.</a:t>
            </a:r>
          </a:p>
          <a:p>
            <a:pPr marL="0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en-US" dirty="0" err="1">
                <a:latin typeface="Calisto MT"/>
                <a:cs typeface="Calisto MT"/>
              </a:rPr>
              <a:t>Hvorfor</a:t>
            </a:r>
            <a:r>
              <a:rPr lang="en-US" dirty="0">
                <a:latin typeface="Calisto MT"/>
                <a:cs typeface="Calisto MT"/>
              </a:rPr>
              <a:t> SNA?</a:t>
            </a:r>
          </a:p>
          <a:p>
            <a:pPr marL="0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en-US" dirty="0">
                <a:latin typeface="Calisto MT"/>
                <a:cs typeface="Calisto MT"/>
              </a:rPr>
              <a:t>Den </a:t>
            </a:r>
            <a:r>
              <a:rPr lang="en-US" dirty="0" err="1">
                <a:latin typeface="Calisto MT"/>
                <a:cs typeface="Calisto MT"/>
              </a:rPr>
              <a:t>sociale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verden</a:t>
            </a:r>
            <a:r>
              <a:rPr lang="en-US" dirty="0">
                <a:latin typeface="Calisto MT"/>
                <a:cs typeface="Calisto MT"/>
              </a:rPr>
              <a:t> er et </a:t>
            </a:r>
            <a:r>
              <a:rPr lang="en-US" dirty="0" err="1">
                <a:latin typeface="Calisto MT"/>
                <a:cs typeface="Calisto MT"/>
              </a:rPr>
              <a:t>sammensurium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af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forbundne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elementer</a:t>
            </a:r>
            <a:endParaRPr lang="en-US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en-US" dirty="0" err="1">
                <a:latin typeface="Calisto MT"/>
                <a:cs typeface="Calisto MT"/>
              </a:rPr>
              <a:t>Aktører</a:t>
            </a:r>
            <a:r>
              <a:rPr lang="en-US" dirty="0">
                <a:latin typeface="Calisto MT"/>
                <a:cs typeface="Calisto MT"/>
              </a:rPr>
              <a:t> er </a:t>
            </a:r>
            <a:r>
              <a:rPr lang="en-US" dirty="0" err="1">
                <a:latin typeface="Calisto MT"/>
                <a:cs typeface="Calisto MT"/>
              </a:rPr>
              <a:t>forbundet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på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komplekse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måder</a:t>
            </a:r>
            <a:r>
              <a:rPr lang="en-US" dirty="0">
                <a:latin typeface="Calisto MT"/>
                <a:cs typeface="Calisto MT"/>
              </a:rPr>
              <a:t> men </a:t>
            </a:r>
            <a:r>
              <a:rPr lang="en-US" dirty="0" err="1">
                <a:latin typeface="Calisto MT"/>
                <a:cs typeface="Calisto MT"/>
              </a:rPr>
              <a:t>forståelige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måder</a:t>
            </a:r>
            <a:endParaRPr lang="en-US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en-US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en-US" dirty="0" err="1">
                <a:latin typeface="Calisto MT"/>
                <a:cs typeface="Calisto MT"/>
              </a:rPr>
              <a:t>Hvad</a:t>
            </a:r>
            <a:r>
              <a:rPr lang="en-US" dirty="0">
                <a:latin typeface="Calisto MT"/>
                <a:cs typeface="Calisto MT"/>
              </a:rPr>
              <a:t> der </a:t>
            </a:r>
            <a:r>
              <a:rPr lang="en-US" dirty="0" err="1">
                <a:latin typeface="Calisto MT"/>
                <a:cs typeface="Calisto MT"/>
              </a:rPr>
              <a:t>synes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som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overvældende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kompleksitet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kan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faktisk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måles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og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modelleres</a:t>
            </a:r>
            <a:r>
              <a:rPr lang="en-US" dirty="0">
                <a:latin typeface="Calisto MT"/>
                <a:cs typeface="Calisto MT"/>
              </a:rPr>
              <a:t> </a:t>
            </a:r>
            <a:r>
              <a:rPr lang="en-US" dirty="0" err="1">
                <a:latin typeface="Calisto MT"/>
                <a:cs typeface="Calisto MT"/>
              </a:rPr>
              <a:t>empirisk</a:t>
            </a:r>
            <a:r>
              <a:rPr lang="en-US" dirty="0">
                <a:latin typeface="Calisto MT"/>
                <a:cs typeface="Calisto MT"/>
              </a:rPr>
              <a:t>. </a:t>
            </a:r>
          </a:p>
          <a:p>
            <a:pPr marL="0" indent="0">
              <a:buNone/>
            </a:pPr>
            <a:endParaRPr lang="da-DK" dirty="0">
              <a:latin typeface="Calisto MT"/>
              <a:cs typeface="Calisto MT"/>
            </a:endParaRPr>
          </a:p>
          <a:p>
            <a:pPr marL="0" indent="0">
              <a:buNone/>
            </a:pPr>
            <a:r>
              <a:rPr lang="da-DK" dirty="0">
                <a:latin typeface="Calisto MT"/>
                <a:cs typeface="Calisto MT"/>
              </a:rPr>
              <a:t>Derfor: ikke nødvendigt at antage uafhængighed mellem aktører i et socialt system, som vi ofte gør i statistisk modellering (antagelse om fejlleddet på tværs af observationer ikke er korreleret)</a:t>
            </a:r>
          </a:p>
          <a:p>
            <a:pPr marL="0" indent="0">
              <a:buNone/>
            </a:pPr>
            <a:endParaRPr lang="da-DK" dirty="0">
              <a:latin typeface="Calisto MT"/>
              <a:cs typeface="Calisto MT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2929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4532</TotalTime>
  <Words>1418</Words>
  <Application>Microsoft Macintosh PowerPoint</Application>
  <PresentationFormat>Widescreen</PresentationFormat>
  <Paragraphs>255</Paragraphs>
  <Slides>44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Calisto MT</vt:lpstr>
      <vt:lpstr>Office Theme</vt:lpstr>
      <vt:lpstr>Intro til netværksanalyse #2</vt:lpstr>
      <vt:lpstr>Program </vt:lpstr>
      <vt:lpstr>Netværk som metode/analysestrategi</vt:lpstr>
      <vt:lpstr>Definition</vt:lpstr>
      <vt:lpstr>Definition</vt:lpstr>
      <vt:lpstr>Relationstyper</vt:lpstr>
      <vt:lpstr>Definition</vt:lpstr>
      <vt:lpstr>Afstande bestemt af netværkets struktur – hvordan det hænger sammen</vt:lpstr>
      <vt:lpstr>Social Netværksanalyse (SNA)</vt:lpstr>
      <vt:lpstr>Netværkseffekter på aktører (repetition)</vt:lpstr>
      <vt:lpstr>Eksempel</vt:lpstr>
      <vt:lpstr>Netværksanalysens tre niveauer</vt:lpstr>
      <vt:lpstr>Densitet = hvor tæt er netværket? Høj densitet mindsker afstanden!</vt:lpstr>
      <vt:lpstr>PowerPoint Presentation</vt:lpstr>
      <vt:lpstr>“Hubs” – centralisering mindsker afstande mere effektivt Samme effekt “uden brug af flere relationer”</vt:lpstr>
      <vt:lpstr>PowerPoint Presentation</vt:lpstr>
      <vt:lpstr>Status netværk</vt:lpstr>
      <vt:lpstr>PowerPoint Presentation</vt:lpstr>
      <vt:lpstr>Mest velforbundne områder i det globale bestyrelses netværk</vt:lpstr>
      <vt:lpstr>Globale ejerskabskæder</vt:lpstr>
      <vt:lpstr>“Små verdener” – mindsker afstande</vt:lpstr>
      <vt:lpstr>“Broer” – mindsker afstande / øger sammenhængskraft</vt:lpstr>
      <vt:lpstr>Netværksanalysens tre niveauer</vt:lpstr>
      <vt:lpstr>“Klynger” – øger afstande globalt, men mindsker dem lokalt</vt:lpstr>
      <vt:lpstr>Hvorfor klynger opstår</vt:lpstr>
      <vt:lpstr>Hvilke effekter klynger har</vt:lpstr>
      <vt:lpstr>Klynger i den globale kapitalisme</vt:lpstr>
      <vt:lpstr>Fragmentering</vt:lpstr>
      <vt:lpstr>Spredning af social normer kræver stærkere broer</vt:lpstr>
      <vt:lpstr>PowerPoint Presentation</vt:lpstr>
      <vt:lpstr>Netværksanalysens tre niveauer</vt:lpstr>
      <vt:lpstr>Spørgsmåltype -&gt; design</vt:lpstr>
      <vt:lpstr>Afgrænsning og sampling</vt:lpstr>
      <vt:lpstr>Afgrænsning og sampling</vt:lpstr>
      <vt:lpstr>Datakilder og -indsamling</vt:lpstr>
      <vt:lpstr>Dataformater</vt:lpstr>
      <vt:lpstr>Datastruktur: “tilhørs-matricer” (affiliation matrices)</vt:lpstr>
      <vt:lpstr>Forskning i erhvervsnetværk</vt:lpstr>
      <vt:lpstr>Hvad misser interlocks-litteraturen?</vt:lpstr>
      <vt:lpstr>Det danske bestyrelsesnetværk</vt:lpstr>
      <vt:lpstr>Bestyrelseskernen – sample sensitivitet </vt:lpstr>
      <vt:lpstr>Kernen er vigtig fordi den er særligt magtfuld og politisk engageret – og afhænger af hele netværket – selv små bestyrelser</vt:lpstr>
      <vt:lpstr>Statistisk modellering af et netværk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#6</dc:title>
  <dc:creator>Microsoft Office User</dc:creator>
  <cp:lastModifiedBy>Lasse Folke Henriksen</cp:lastModifiedBy>
  <cp:revision>63</cp:revision>
  <dcterms:created xsi:type="dcterms:W3CDTF">2020-02-26T13:02:42Z</dcterms:created>
  <dcterms:modified xsi:type="dcterms:W3CDTF">2025-02-06T06:57:50Z</dcterms:modified>
</cp:coreProperties>
</file>